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17"/>
  </p:notesMasterIdLst>
  <p:sldIdLst>
    <p:sldId id="258" r:id="rId7"/>
    <p:sldId id="284" r:id="rId8"/>
    <p:sldId id="360" r:id="rId9"/>
    <p:sldId id="328" r:id="rId10"/>
    <p:sldId id="363" r:id="rId11"/>
    <p:sldId id="362" r:id="rId12"/>
    <p:sldId id="338" r:id="rId13"/>
    <p:sldId id="337" r:id="rId14"/>
    <p:sldId id="361" r:id="rId15"/>
    <p:sldId id="3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E8606-2E10-B122-051F-079435A3E993}" name="Jo Mackenzie" initials="JM" userId="S::jo.mackenzie@hertfordshire.gov.uk::b23b8928-8313-4f51-b640-cef52c637d77" providerId="AD"/>
  <p188:author id="{6BA97B10-540E-C01F-F524-3C411D1A367D}" name="Nick Denham1" initials="ND" userId="S::nick.denham1@hertfordshire.gov.uk::447dc7a8-77ef-4358-adf1-801d32acb1f1" providerId="AD"/>
  <p188:author id="{E366B044-BB37-8591-C855-D5DAF8A1D937}" name="Will Yuill" initials="WY" userId="Will Yuill" providerId="None"/>
  <p188:author id="{2CE027F7-7AA2-193C-C194-ADB6FF2B5D40}" name="Nick Denham1" initials="ND" userId="S::Nick.Denham1@hertfordshire.gov.uk::447dc7a8-77ef-4358-adf1-801d32acb1f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27285"/>
    <a:srgbClr val="595F63"/>
    <a:srgbClr val="A8E838"/>
    <a:srgbClr val="96CEFC"/>
    <a:srgbClr val="FDD51B"/>
    <a:srgbClr val="F15B74"/>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5B85E-4FA9-4FB6-B112-03F3F4CC73B0}" v="4" dt="2023-05-09T15:13:44.686"/>
    <p1510:client id="{444419F8-F6F8-4CEF-B293-BC5852669931}" v="90" dt="2023-05-09T15:32:35.634"/>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hyperlink" Target="mailto:JSNA@hertfordshire.gov.uk" TargetMode="External"/><Relationship Id="rId1" Type="http://schemas.openxmlformats.org/officeDocument/2006/relationships/hyperlink" Target="http://www.hertfordshire.gov.uk/jsna"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JSNA@hertfordshire.gov.uk" TargetMode="External"/><Relationship Id="rId1" Type="http://schemas.openxmlformats.org/officeDocument/2006/relationships/hyperlink" Target="http://www.hertfordshire.gov.uk/jsn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6AD28-64D5-499B-AFBF-C8B1027A95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F6AE7D2-242E-45EF-A2F9-A4B8FA328464}">
      <dgm:prSet/>
      <dgm:spPr>
        <a:solidFill>
          <a:srgbClr val="96CEFC"/>
        </a:solidFill>
      </dgm:spPr>
      <dgm:t>
        <a:bodyPr/>
        <a:lstStyle/>
        <a:p>
          <a:r>
            <a:rPr lang="en-GB"/>
            <a:t>Find out more</a:t>
          </a:r>
          <a:endParaRPr lang="en-US"/>
        </a:p>
      </dgm:t>
    </dgm:pt>
    <dgm:pt modelId="{46DA635F-A0DC-42DB-9680-E3E80735C0CD}" type="parTrans" cxnId="{544766BF-9395-4657-B87F-45589ED0CEC3}">
      <dgm:prSet/>
      <dgm:spPr/>
      <dgm:t>
        <a:bodyPr/>
        <a:lstStyle/>
        <a:p>
          <a:endParaRPr lang="en-US"/>
        </a:p>
      </dgm:t>
    </dgm:pt>
    <dgm:pt modelId="{5EDC933F-4F4A-477F-95EF-358F7B0E7280}" type="sibTrans" cxnId="{544766BF-9395-4657-B87F-45589ED0CEC3}">
      <dgm:prSet/>
      <dgm:spPr/>
      <dgm:t>
        <a:bodyPr/>
        <a:lstStyle/>
        <a:p>
          <a:endParaRPr lang="en-US"/>
        </a:p>
      </dgm:t>
    </dgm:pt>
    <dgm:pt modelId="{FEBEBF65-620A-46F6-BEEA-FB3A26020890}">
      <dgm:prSet/>
      <dgm:spPr>
        <a:ln>
          <a:solidFill>
            <a:srgbClr val="96CEFC"/>
          </a:solidFill>
        </a:ln>
      </dgm:spPr>
      <dgm:t>
        <a:bodyPr/>
        <a:lstStyle/>
        <a:p>
          <a:pPr marL="285750"/>
          <a:r>
            <a:rPr lang="en-GB" sz="2300" kern="1200"/>
            <a:t>For JSNAs, briefings or Lite Bites on a health topic submit a request to the JSNA team, through</a:t>
          </a:r>
          <a:endParaRPr lang="en-US" sz="2300" kern="1200"/>
        </a:p>
      </dgm:t>
    </dgm:pt>
    <dgm:pt modelId="{A3AF817A-EB70-4C52-A7B4-0C8695A43F6B}" type="parTrans" cxnId="{8176CAD0-295A-4C20-AD40-089D629E4B13}">
      <dgm:prSet/>
      <dgm:spPr/>
      <dgm:t>
        <a:bodyPr/>
        <a:lstStyle/>
        <a:p>
          <a:endParaRPr lang="en-GB"/>
        </a:p>
      </dgm:t>
    </dgm:pt>
    <dgm:pt modelId="{107CBDC5-5087-4823-B2BB-2CEF85EC9126}" type="sibTrans" cxnId="{8176CAD0-295A-4C20-AD40-089D629E4B13}">
      <dgm:prSet/>
      <dgm:spPr/>
      <dgm:t>
        <a:bodyPr/>
        <a:lstStyle/>
        <a:p>
          <a:endParaRPr lang="en-GB"/>
        </a:p>
      </dgm:t>
    </dgm:pt>
    <dgm:pt modelId="{F683ED9A-C04B-44D7-B5E0-9ABECA717711}">
      <dgm:prSet/>
      <dgm:spPr>
        <a:ln>
          <a:solidFill>
            <a:srgbClr val="96CEFC"/>
          </a:solidFill>
        </a:ln>
      </dgm:spPr>
      <dgm:t>
        <a:bodyPr/>
        <a:lstStyle/>
        <a:p>
          <a:pPr marL="1080000">
            <a:buFontTx/>
            <a:buNone/>
          </a:pPr>
          <a:r>
            <a:rPr lang="en-GB" sz="2300" kern="1200">
              <a:hlinkClick xmlns:r="http://schemas.openxmlformats.org/officeDocument/2006/relationships" r:id="rId1"/>
            </a:rPr>
            <a:t>www.hertfordshire.gov.uk/jsna</a:t>
          </a:r>
          <a:endParaRPr lang="en-US" sz="2300" kern="1200"/>
        </a:p>
      </dgm:t>
    </dgm:pt>
    <dgm:pt modelId="{A9F6FF07-BD76-4FE5-932F-7A2CB8A62FA9}" type="parTrans" cxnId="{9FD38F7F-0416-4FDE-A119-B0B2130F6C3E}">
      <dgm:prSet/>
      <dgm:spPr/>
      <dgm:t>
        <a:bodyPr/>
        <a:lstStyle/>
        <a:p>
          <a:endParaRPr lang="en-GB"/>
        </a:p>
      </dgm:t>
    </dgm:pt>
    <dgm:pt modelId="{174C56F4-7616-4010-9183-8BC7BCE0DF5F}" type="sibTrans" cxnId="{9FD38F7F-0416-4FDE-A119-B0B2130F6C3E}">
      <dgm:prSet/>
      <dgm:spPr/>
      <dgm:t>
        <a:bodyPr/>
        <a:lstStyle/>
        <a:p>
          <a:endParaRPr lang="en-GB"/>
        </a:p>
      </dgm:t>
    </dgm:pt>
    <dgm:pt modelId="{EB67AF2F-C71A-4CD4-97FA-F211C84196E7}">
      <dgm:prSet/>
      <dgm:spPr>
        <a:ln>
          <a:solidFill>
            <a:srgbClr val="96CEFC"/>
          </a:solidFill>
        </a:ln>
      </dgm:spPr>
      <dgm:t>
        <a:bodyPr/>
        <a:lstStyle/>
        <a:p>
          <a:pPr marL="1080000" rtl="0">
            <a:buFontTx/>
            <a:buNone/>
          </a:pPr>
          <a:r>
            <a:rPr lang="en-GB" sz="2300" kern="1200">
              <a:hlinkClick xmlns:r="http://schemas.openxmlformats.org/officeDocument/2006/relationships" r:id="rId2"/>
            </a:rPr>
            <a:t>JSNA@hertfordshire.gov.uk</a:t>
          </a:r>
          <a:r>
            <a:rPr lang="en-GB" sz="2300" kern="1200">
              <a:latin typeface="Calibri Light" panose="020F0302020204030204"/>
            </a:rPr>
            <a:t> </a:t>
          </a:r>
          <a:endParaRPr lang="en-US" sz="2300" kern="1200"/>
        </a:p>
      </dgm:t>
    </dgm:pt>
    <dgm:pt modelId="{0BFBD113-C78B-4F07-9D81-12B41B678AEA}" type="parTrans" cxnId="{F1A5268D-A4CB-4AD5-970F-40AE7C867D60}">
      <dgm:prSet/>
      <dgm:spPr/>
      <dgm:t>
        <a:bodyPr/>
        <a:lstStyle/>
        <a:p>
          <a:endParaRPr lang="en-GB"/>
        </a:p>
      </dgm:t>
    </dgm:pt>
    <dgm:pt modelId="{7E8BC832-8381-4D66-B42A-11C3AF957F42}" type="sibTrans" cxnId="{F1A5268D-A4CB-4AD5-970F-40AE7C867D60}">
      <dgm:prSet/>
      <dgm:spPr/>
      <dgm:t>
        <a:bodyPr/>
        <a:lstStyle/>
        <a:p>
          <a:endParaRPr lang="en-GB"/>
        </a:p>
      </dgm:t>
    </dgm:pt>
    <dgm:pt modelId="{ECC5AEF0-33FE-4329-9BA2-046838E5F50D}" type="pres">
      <dgm:prSet presAssocID="{C9D6AD28-64D5-499B-AFBF-C8B1027A95F2}" presName="linear" presStyleCnt="0">
        <dgm:presLayoutVars>
          <dgm:dir/>
          <dgm:animLvl val="lvl"/>
          <dgm:resizeHandles val="exact"/>
        </dgm:presLayoutVars>
      </dgm:prSet>
      <dgm:spPr/>
    </dgm:pt>
    <dgm:pt modelId="{8053CF8E-D8CE-416B-9F96-1E8F51BC0A3D}" type="pres">
      <dgm:prSet presAssocID="{6F6AE7D2-242E-45EF-A2F9-A4B8FA328464}" presName="parentLin" presStyleCnt="0"/>
      <dgm:spPr/>
    </dgm:pt>
    <dgm:pt modelId="{F5679AA7-70F7-4FBC-92D2-9EE988ABD816}" type="pres">
      <dgm:prSet presAssocID="{6F6AE7D2-242E-45EF-A2F9-A4B8FA328464}" presName="parentLeftMargin" presStyleLbl="node1" presStyleIdx="0" presStyleCnt="1"/>
      <dgm:spPr/>
    </dgm:pt>
    <dgm:pt modelId="{E4843C5C-3D08-4CB9-8015-AE6B990AF9D8}" type="pres">
      <dgm:prSet presAssocID="{6F6AE7D2-242E-45EF-A2F9-A4B8FA328464}" presName="parentText" presStyleLbl="node1" presStyleIdx="0" presStyleCnt="1">
        <dgm:presLayoutVars>
          <dgm:chMax val="0"/>
          <dgm:bulletEnabled val="1"/>
        </dgm:presLayoutVars>
      </dgm:prSet>
      <dgm:spPr/>
    </dgm:pt>
    <dgm:pt modelId="{2C17CD42-284B-466C-8ECC-68E5EAEB8965}" type="pres">
      <dgm:prSet presAssocID="{6F6AE7D2-242E-45EF-A2F9-A4B8FA328464}" presName="negativeSpace" presStyleCnt="0"/>
      <dgm:spPr/>
    </dgm:pt>
    <dgm:pt modelId="{9D050338-6440-49E5-A043-0C075C53344D}" type="pres">
      <dgm:prSet presAssocID="{6F6AE7D2-242E-45EF-A2F9-A4B8FA328464}" presName="childText" presStyleLbl="conFgAcc1" presStyleIdx="0" presStyleCnt="1" custScaleY="102393">
        <dgm:presLayoutVars>
          <dgm:bulletEnabled val="1"/>
        </dgm:presLayoutVars>
      </dgm:prSet>
      <dgm:spPr/>
    </dgm:pt>
  </dgm:ptLst>
  <dgm:cxnLst>
    <dgm:cxn modelId="{B0DC103F-CC82-416A-B433-2A08B3E938BE}" type="presOf" srcId="{FEBEBF65-620A-46F6-BEEA-FB3A26020890}" destId="{9D050338-6440-49E5-A043-0C075C53344D}" srcOrd="0" destOrd="0" presId="urn:microsoft.com/office/officeart/2005/8/layout/list1"/>
    <dgm:cxn modelId="{8B42D05B-D724-4C58-AF49-25AAB66BEEDE}" type="presOf" srcId="{6F6AE7D2-242E-45EF-A2F9-A4B8FA328464}" destId="{E4843C5C-3D08-4CB9-8015-AE6B990AF9D8}" srcOrd="1" destOrd="0" presId="urn:microsoft.com/office/officeart/2005/8/layout/list1"/>
    <dgm:cxn modelId="{F234D67C-965D-4AC2-9F49-8203CFF14BAB}" type="presOf" srcId="{EB67AF2F-C71A-4CD4-97FA-F211C84196E7}" destId="{9D050338-6440-49E5-A043-0C075C53344D}" srcOrd="0" destOrd="2" presId="urn:microsoft.com/office/officeart/2005/8/layout/list1"/>
    <dgm:cxn modelId="{9FD38F7F-0416-4FDE-A119-B0B2130F6C3E}" srcId="{FEBEBF65-620A-46F6-BEEA-FB3A26020890}" destId="{F683ED9A-C04B-44D7-B5E0-9ABECA717711}" srcOrd="0" destOrd="0" parTransId="{A9F6FF07-BD76-4FE5-932F-7A2CB8A62FA9}" sibTransId="{174C56F4-7616-4010-9183-8BC7BCE0DF5F}"/>
    <dgm:cxn modelId="{F1A5268D-A4CB-4AD5-970F-40AE7C867D60}" srcId="{F683ED9A-C04B-44D7-B5E0-9ABECA717711}" destId="{EB67AF2F-C71A-4CD4-97FA-F211C84196E7}" srcOrd="0" destOrd="0" parTransId="{0BFBD113-C78B-4F07-9D81-12B41B678AEA}" sibTransId="{7E8BC832-8381-4D66-B42A-11C3AF957F42}"/>
    <dgm:cxn modelId="{2CA501AA-4A15-4A95-9D26-0931AB63A7B6}" type="presOf" srcId="{F683ED9A-C04B-44D7-B5E0-9ABECA717711}" destId="{9D050338-6440-49E5-A043-0C075C53344D}" srcOrd="0" destOrd="1" presId="urn:microsoft.com/office/officeart/2005/8/layout/list1"/>
    <dgm:cxn modelId="{344EC6BE-86A2-46FE-8343-97B87F9C9931}" type="presOf" srcId="{6F6AE7D2-242E-45EF-A2F9-A4B8FA328464}" destId="{F5679AA7-70F7-4FBC-92D2-9EE988ABD816}" srcOrd="0" destOrd="0" presId="urn:microsoft.com/office/officeart/2005/8/layout/list1"/>
    <dgm:cxn modelId="{544766BF-9395-4657-B87F-45589ED0CEC3}" srcId="{C9D6AD28-64D5-499B-AFBF-C8B1027A95F2}" destId="{6F6AE7D2-242E-45EF-A2F9-A4B8FA328464}" srcOrd="0" destOrd="0" parTransId="{46DA635F-A0DC-42DB-9680-E3E80735C0CD}" sibTransId="{5EDC933F-4F4A-477F-95EF-358F7B0E7280}"/>
    <dgm:cxn modelId="{8176CAD0-295A-4C20-AD40-089D629E4B13}" srcId="{6F6AE7D2-242E-45EF-A2F9-A4B8FA328464}" destId="{FEBEBF65-620A-46F6-BEEA-FB3A26020890}" srcOrd="0" destOrd="0" parTransId="{A3AF817A-EB70-4C52-A7B4-0C8695A43F6B}" sibTransId="{107CBDC5-5087-4823-B2BB-2CEF85EC9126}"/>
    <dgm:cxn modelId="{DAF638D7-02A5-4E24-A732-5B40B8F9083A}" type="presOf" srcId="{C9D6AD28-64D5-499B-AFBF-C8B1027A95F2}" destId="{ECC5AEF0-33FE-4329-9BA2-046838E5F50D}" srcOrd="0" destOrd="0" presId="urn:microsoft.com/office/officeart/2005/8/layout/list1"/>
    <dgm:cxn modelId="{3A630DF1-CF68-4D53-9EE5-C83259E62549}" type="presParOf" srcId="{ECC5AEF0-33FE-4329-9BA2-046838E5F50D}" destId="{8053CF8E-D8CE-416B-9F96-1E8F51BC0A3D}" srcOrd="0" destOrd="0" presId="urn:microsoft.com/office/officeart/2005/8/layout/list1"/>
    <dgm:cxn modelId="{CDCC2688-6CDD-4D0A-B3E5-61E03544699D}" type="presParOf" srcId="{8053CF8E-D8CE-416B-9F96-1E8F51BC0A3D}" destId="{F5679AA7-70F7-4FBC-92D2-9EE988ABD816}" srcOrd="0" destOrd="0" presId="urn:microsoft.com/office/officeart/2005/8/layout/list1"/>
    <dgm:cxn modelId="{D6253746-E518-4661-AF82-BB005350914A}" type="presParOf" srcId="{8053CF8E-D8CE-416B-9F96-1E8F51BC0A3D}" destId="{E4843C5C-3D08-4CB9-8015-AE6B990AF9D8}" srcOrd="1" destOrd="0" presId="urn:microsoft.com/office/officeart/2005/8/layout/list1"/>
    <dgm:cxn modelId="{CA50DF1C-91A1-4932-BDF6-7223146A4582}" type="presParOf" srcId="{ECC5AEF0-33FE-4329-9BA2-046838E5F50D}" destId="{2C17CD42-284B-466C-8ECC-68E5EAEB8965}" srcOrd="1" destOrd="0" presId="urn:microsoft.com/office/officeart/2005/8/layout/list1"/>
    <dgm:cxn modelId="{58C1957D-F3C0-4BEF-AF3A-E27F6E003E40}" type="presParOf" srcId="{ECC5AEF0-33FE-4329-9BA2-046838E5F50D}" destId="{9D050338-6440-49E5-A043-0C075C53344D}"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50338-6440-49E5-A043-0C075C53344D}">
      <dsp:nvSpPr>
        <dsp:cNvPr id="0" name=""/>
        <dsp:cNvSpPr/>
      </dsp:nvSpPr>
      <dsp:spPr>
        <a:xfrm>
          <a:off x="0" y="580819"/>
          <a:ext cx="10515600" cy="4151063"/>
        </a:xfrm>
        <a:prstGeom prst="rect">
          <a:avLst/>
        </a:prstGeom>
        <a:solidFill>
          <a:schemeClr val="lt1">
            <a:alpha val="90000"/>
            <a:hueOff val="0"/>
            <a:satOff val="0"/>
            <a:lumOff val="0"/>
            <a:alphaOff val="0"/>
          </a:schemeClr>
        </a:solidFill>
        <a:ln w="12700" cap="flat" cmpd="sng" algn="ctr">
          <a:solidFill>
            <a:srgbClr val="96CEF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812292" rIns="816127" bIns="277368" numCol="1" spcCol="1270" anchor="t" anchorCtr="0">
          <a:noAutofit/>
        </a:bodyPr>
        <a:lstStyle/>
        <a:p>
          <a:pPr marL="285750" lvl="1" indent="-285750" algn="l" defTabSz="1733550">
            <a:lnSpc>
              <a:spcPct val="90000"/>
            </a:lnSpc>
            <a:spcBef>
              <a:spcPct val="0"/>
            </a:spcBef>
            <a:spcAft>
              <a:spcPct val="15000"/>
            </a:spcAft>
            <a:buChar char="•"/>
          </a:pPr>
          <a:r>
            <a:rPr lang="en-GB" sz="3900" kern="1200"/>
            <a:t>For JSNAs, briefings or Lite Bites on a health topic submit a request to the JSNA team, through</a:t>
          </a:r>
          <a:endParaRPr lang="en-US" sz="3900" kern="1200"/>
        </a:p>
        <a:p>
          <a:pPr marL="1080000" lvl="2" indent="-285750" algn="l" defTabSz="1733550">
            <a:lnSpc>
              <a:spcPct val="90000"/>
            </a:lnSpc>
            <a:spcBef>
              <a:spcPct val="0"/>
            </a:spcBef>
            <a:spcAft>
              <a:spcPct val="15000"/>
            </a:spcAft>
            <a:buFontTx/>
            <a:buNone/>
          </a:pPr>
          <a:r>
            <a:rPr lang="en-GB" sz="3900" kern="1200">
              <a:hlinkClick xmlns:r="http://schemas.openxmlformats.org/officeDocument/2006/relationships" r:id="rId1"/>
            </a:rPr>
            <a:t>www.hertfordshire.gov.uk/jsna</a:t>
          </a:r>
          <a:endParaRPr lang="en-US" sz="3900" kern="1200"/>
        </a:p>
        <a:p>
          <a:pPr marL="1080000" lvl="3" indent="-285750" algn="l" defTabSz="1733550" rtl="0">
            <a:lnSpc>
              <a:spcPct val="90000"/>
            </a:lnSpc>
            <a:spcBef>
              <a:spcPct val="0"/>
            </a:spcBef>
            <a:spcAft>
              <a:spcPct val="15000"/>
            </a:spcAft>
            <a:buFontTx/>
            <a:buNone/>
          </a:pPr>
          <a:r>
            <a:rPr lang="en-GB" sz="3900" kern="1200">
              <a:hlinkClick xmlns:r="http://schemas.openxmlformats.org/officeDocument/2006/relationships" r:id="rId2"/>
            </a:rPr>
            <a:t>JSNA@hertfordshire.gov.uk</a:t>
          </a:r>
          <a:r>
            <a:rPr lang="en-GB" sz="3900" kern="1200">
              <a:latin typeface="Calibri Light" panose="020F0302020204030204"/>
            </a:rPr>
            <a:t> </a:t>
          </a:r>
          <a:endParaRPr lang="en-US" sz="3900" kern="1200"/>
        </a:p>
      </dsp:txBody>
      <dsp:txXfrm>
        <a:off x="0" y="580819"/>
        <a:ext cx="10515600" cy="4151063"/>
      </dsp:txXfrm>
    </dsp:sp>
    <dsp:sp modelId="{E4843C5C-3D08-4CB9-8015-AE6B990AF9D8}">
      <dsp:nvSpPr>
        <dsp:cNvPr id="0" name=""/>
        <dsp:cNvSpPr/>
      </dsp:nvSpPr>
      <dsp:spPr>
        <a:xfrm>
          <a:off x="525780" y="5179"/>
          <a:ext cx="7360920" cy="1151280"/>
        </a:xfrm>
        <a:prstGeom prst="roundRect">
          <a:avLst/>
        </a:prstGeom>
        <a:solidFill>
          <a:srgbClr val="96CE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733550">
            <a:lnSpc>
              <a:spcPct val="90000"/>
            </a:lnSpc>
            <a:spcBef>
              <a:spcPct val="0"/>
            </a:spcBef>
            <a:spcAft>
              <a:spcPct val="35000"/>
            </a:spcAft>
            <a:buNone/>
          </a:pPr>
          <a:r>
            <a:rPr lang="en-GB" sz="3900" kern="1200"/>
            <a:t>Find out more</a:t>
          </a:r>
          <a:endParaRPr lang="en-US" sz="3900" kern="1200"/>
        </a:p>
      </dsp:txBody>
      <dsp:txXfrm>
        <a:off x="581981" y="61380"/>
        <a:ext cx="7248518" cy="10388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A0FBB-58B7-4D5B-88C0-EA95FD50C429}" type="datetimeFigureOut">
              <a:rPr lang="en-GB" smtClean="0"/>
              <a:t>11/05/2023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F2A8C-353A-4D8C-84F8-E682AC88ED20}" type="slidenum">
              <a:rPr lang="en-GB" smtClean="0"/>
              <a:t>‹#›</a:t>
            </a:fld>
            <a:endParaRPr lang="en-GB"/>
          </a:p>
        </p:txBody>
      </p:sp>
    </p:spTree>
    <p:extLst>
      <p:ext uri="{BB962C8B-B14F-4D97-AF65-F5344CB8AC3E}">
        <p14:creationId xmlns:p14="http://schemas.microsoft.com/office/powerpoint/2010/main" val="234612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Thank you for your time joining today’s PH Knowledge and Skills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We hope you find this a useful summary of the work of the Evidence and Intelligence staff within Hertfordshire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starting with a question - ‘how do YOU use data and evidence on health and wellbeing to improve your services’. As you listen to the examples, we hope you will reflect on your projects, your teams and your stakeholders, and think about how you find data and evidence, and how you analyse and evaluate evidence to improve the services that you deliver.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hope you will also find out about some services and opportunities that could help you which you weren’t aware of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Hi everyone. I’m Vicki and I’m a member of the Joint Strategic Needs Assessment (JSNA) team with a joint role between Public Health Evidence and Intelligence and Community Protection. I am presenting today on how the JSNA team use data visualisation to summarise complex data and information to tell a story about a specific health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11D30-797D-4841-8333-E8625469C2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93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listening to this presentation. </a:t>
            </a:r>
          </a:p>
          <a:p>
            <a:endParaRPr lang="en-GB"/>
          </a:p>
          <a:p>
            <a:r>
              <a:rPr lang="en-GB"/>
              <a:t>If you have any questions, please feel free to drop us an email at JSNA@hertfordshire.gov.uk</a:t>
            </a:r>
          </a:p>
          <a:p>
            <a:endParaRPr lang="en-GB"/>
          </a:p>
          <a:p>
            <a:r>
              <a:rPr lang="en-GB"/>
              <a:t>You can also visit our website using the link on the screen to view our JSNA documents or submit a request for a JSNA product</a:t>
            </a:r>
          </a:p>
        </p:txBody>
      </p:sp>
      <p:sp>
        <p:nvSpPr>
          <p:cNvPr id="4" name="Slide Number Placeholder 3"/>
          <p:cNvSpPr>
            <a:spLocks noGrp="1"/>
          </p:cNvSpPr>
          <p:nvPr>
            <p:ph type="sldNum" sz="quarter" idx="5"/>
          </p:nvPr>
        </p:nvSpPr>
        <p:spPr/>
        <p:txBody>
          <a:bodyPr/>
          <a:lstStyle/>
          <a:p>
            <a:fld id="{561F2A8C-353A-4D8C-84F8-E682AC88ED20}" type="slidenum">
              <a:rPr lang="en-GB" smtClean="0"/>
              <a:t>10</a:t>
            </a:fld>
            <a:endParaRPr lang="en-GB"/>
          </a:p>
        </p:txBody>
      </p:sp>
    </p:spTree>
    <p:extLst>
      <p:ext uri="{BB962C8B-B14F-4D97-AF65-F5344CB8AC3E}">
        <p14:creationId xmlns:p14="http://schemas.microsoft.com/office/powerpoint/2010/main" val="268040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today’s session we are going to cover some of the tools we use to present and visualise data within JSNA products.</a:t>
            </a:r>
          </a:p>
          <a:p>
            <a:pPr marL="0" indent="0">
              <a:buNone/>
            </a:pPr>
            <a:endParaRPr lang="en-GB"/>
          </a:p>
          <a:p>
            <a:pPr marL="0" indent="0">
              <a:buNone/>
            </a:pPr>
            <a:r>
              <a:rPr lang="en-GB"/>
              <a:t>We will start by giving you an overview of the variety of JSNA products we create </a:t>
            </a:r>
          </a:p>
          <a:p>
            <a:pPr marL="0" indent="0">
              <a:buNone/>
            </a:pPr>
            <a:r>
              <a:rPr lang="en-GB"/>
              <a:t>We will then show you how we present data through graphs and tables, including how to use confidence intervals</a:t>
            </a:r>
          </a:p>
          <a:p>
            <a:pPr marL="0" indent="0">
              <a:buNone/>
            </a:pPr>
            <a:r>
              <a:rPr lang="en-GB"/>
              <a:t>We will then show you some of the ways in which we use and present population and demographic data</a:t>
            </a:r>
          </a:p>
          <a:p>
            <a:pPr marL="0" indent="0">
              <a:buNone/>
            </a:pPr>
            <a:r>
              <a:rPr lang="en-GB"/>
              <a:t>Finally, we will show you how we use infographics and sometimes maps to tell a story of a topic</a:t>
            </a:r>
          </a:p>
          <a:p>
            <a:pPr marL="228600" indent="-228600">
              <a:buAutoNum type="arabicPeriod"/>
            </a:pPr>
            <a:endParaRPr lang="en-GB"/>
          </a:p>
          <a:p>
            <a:pPr marL="228600" indent="-228600">
              <a:buAutoNum type="arabicPeriod"/>
            </a:pPr>
            <a:endParaRPr lang="en-GB"/>
          </a:p>
          <a:p>
            <a:pPr marL="228600" indent="-228600">
              <a:buAutoNum type="arabicPeriod"/>
            </a:pPr>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2</a:t>
            </a:fld>
            <a:endParaRPr lang="en-GB"/>
          </a:p>
        </p:txBody>
      </p:sp>
    </p:spTree>
    <p:extLst>
      <p:ext uri="{BB962C8B-B14F-4D97-AF65-F5344CB8AC3E}">
        <p14:creationId xmlns:p14="http://schemas.microsoft.com/office/powerpoint/2010/main" val="261442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Examples of the JSNA products we offer include the full statutory needs assessment, and JSNA briefings or rapid literature reviews known as JSNA Lite Bites for smaller topics. We also work with both internal and external stakeholders across the county on bespoke and more complex JSNA projects. The team also works on producing snapshot products such as infographics and our summary JSNA on a page documents, which we will cover in more detail in the following slides.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Our JSNA products all have a consistent format and branding which helps to easily identify the type of product. Our full JSNA documents all use an identical structure and cover page, as you can see in the example of our Autism JSNA on the slide. For our smaller products, we use a yellow strip to indicate JSNA Lite Bites, a red strip to indicate JSNA Briefings, and we use a blue strip and joint branding and logos for any needs assessments or other products that have been produced in collaboration with the County Community Safety Unit. Examples of these can be seen on the slide.</a:t>
            </a:r>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3</a:t>
            </a:fld>
            <a:endParaRPr lang="en-GB"/>
          </a:p>
        </p:txBody>
      </p:sp>
    </p:spTree>
    <p:extLst>
      <p:ext uri="{BB962C8B-B14F-4D97-AF65-F5344CB8AC3E}">
        <p14:creationId xmlns:p14="http://schemas.microsoft.com/office/powerpoint/2010/main" val="213510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The majority of data and information in JSNA products is presented in the form of graphs and charts. This is because graphs and charts are a good visual way of showing trends over time and identifying differences between geographical areas or population groups, such as the example on the slide showing differences in uptake of COVID-19 vaccines between different populations.</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Using graphs also means that we can add statistical significance measures such as confidence intervals where possible so that readers can easily identify significant differences in the data. More information on confidence intervals and how to read them is coming up on the next slide.</a:t>
            </a:r>
          </a:p>
          <a:p>
            <a:pPr marL="0" indent="0">
              <a:buFont typeface="Arial" panose="020B0604020202020204" pitchFamily="34" charset="0"/>
              <a:buNone/>
            </a:pPr>
            <a:endParaRPr lang="en-GB"/>
          </a:p>
          <a:p>
            <a:pPr marL="0" indent="0">
              <a:buFont typeface="Arial" panose="020B0604020202020204" pitchFamily="34" charset="0"/>
              <a:buNone/>
            </a:pPr>
            <a:r>
              <a:rPr lang="en-GB"/>
              <a:t>In some cases, we also use tables to present data where more appropriate. Tables are sometimes more appropriate to show data in more than one format (e.g. as a number, rate or percentage) or where there is a large variation between data which would be difficult to interpret on a graph, such as the example in the bottom right.</a:t>
            </a:r>
          </a:p>
        </p:txBody>
      </p:sp>
      <p:sp>
        <p:nvSpPr>
          <p:cNvPr id="4" name="Slide Number Placeholder 3"/>
          <p:cNvSpPr>
            <a:spLocks noGrp="1"/>
          </p:cNvSpPr>
          <p:nvPr>
            <p:ph type="sldNum" sz="quarter" idx="5"/>
          </p:nvPr>
        </p:nvSpPr>
        <p:spPr/>
        <p:txBody>
          <a:bodyPr/>
          <a:lstStyle/>
          <a:p>
            <a:fld id="{561F2A8C-353A-4D8C-84F8-E682AC88ED20}" type="slidenum">
              <a:rPr lang="en-GB" smtClean="0"/>
              <a:t>4</a:t>
            </a:fld>
            <a:endParaRPr lang="en-GB"/>
          </a:p>
        </p:txBody>
      </p:sp>
    </p:spTree>
    <p:extLst>
      <p:ext uri="{BB962C8B-B14F-4D97-AF65-F5344CB8AC3E}">
        <p14:creationId xmlns:p14="http://schemas.microsoft.com/office/powerpoint/2010/main" val="395432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Where possible on graphs, we use confidence intervals to measure statistically significant trends or differences between groups or areas. This can for example be to identify Hertfordshire districts or population groups where a particular health condition is significantly more prevalent, or to identify if there have been any statistically significant increases or decreases in a health condition over time.</a:t>
            </a:r>
          </a:p>
          <a:p>
            <a:pPr marL="0" indent="0">
              <a:buFont typeface="Arial" panose="020B0604020202020204" pitchFamily="34" charset="0"/>
              <a:buNone/>
            </a:pPr>
            <a:endParaRPr lang="en-GB"/>
          </a:p>
          <a:p>
            <a:pPr marL="0" indent="0">
              <a:buFont typeface="Arial" panose="020B0604020202020204" pitchFamily="34" charset="0"/>
              <a:buNone/>
            </a:pPr>
            <a:r>
              <a:rPr lang="en-GB"/>
              <a:t>Where confidence intervals overlap, this means these indicators are statistically similar, and there are no significant differences between the data. However, where confidence intervals do not overlap, this indicates that one is significantly higher or lower than the other. The graph in the top right shows an example of how to read them. In this example, Area A is statistically similar to the comparator area, due to the confidence intervals overlapping, as highlighted. On the other hand, Area B is significantly higher than the comparator area and Area C is significantly lower, as the confidence intervals do not overlap.</a:t>
            </a:r>
          </a:p>
          <a:p>
            <a:pPr marL="0" indent="0">
              <a:buFont typeface="Arial" panose="020B0604020202020204" pitchFamily="34" charset="0"/>
              <a:buNone/>
            </a:pPr>
            <a:endParaRPr lang="en-GB"/>
          </a:p>
          <a:p>
            <a:pPr marL="0" indent="0">
              <a:buFont typeface="Arial" panose="020B0604020202020204" pitchFamily="34" charset="0"/>
              <a:buNone/>
            </a:pPr>
            <a:r>
              <a:rPr lang="en-GB"/>
              <a:t>The second example below is taken from a Health Inequalities JSNA that we are currently working on for the Three Rivers district. The graph shows the % of breast cancer screening coverage over time for England, Hertfordshire and Three Rivers. In this example, we can see that breast cancer screening coverage in Three Rivers has decreased significantly over the last 2 years, as the confidence intervals do not overlap. We can also see that in the latest year of 2022, breast cancer screening coverage was significantly lower in Three Rivers than both Hertfordshire and England, as these have a higher percentage and the confidence intervals are not overlapping.</a:t>
            </a:r>
          </a:p>
        </p:txBody>
      </p:sp>
      <p:sp>
        <p:nvSpPr>
          <p:cNvPr id="4" name="Slide Number Placeholder 3"/>
          <p:cNvSpPr>
            <a:spLocks noGrp="1"/>
          </p:cNvSpPr>
          <p:nvPr>
            <p:ph type="sldNum" sz="quarter" idx="5"/>
          </p:nvPr>
        </p:nvSpPr>
        <p:spPr/>
        <p:txBody>
          <a:bodyPr/>
          <a:lstStyle/>
          <a:p>
            <a:fld id="{561F2A8C-353A-4D8C-84F8-E682AC88ED20}" type="slidenum">
              <a:rPr lang="en-GB" smtClean="0"/>
              <a:t>5</a:t>
            </a:fld>
            <a:endParaRPr lang="en-GB"/>
          </a:p>
        </p:txBody>
      </p:sp>
    </p:spTree>
    <p:extLst>
      <p:ext uri="{BB962C8B-B14F-4D97-AF65-F5344CB8AC3E}">
        <p14:creationId xmlns:p14="http://schemas.microsoft.com/office/powerpoint/2010/main" val="1086656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some cases, we include population and demographic data within JSNA products.</a:t>
            </a:r>
          </a:p>
          <a:p>
            <a:endParaRPr lang="en-GB"/>
          </a:p>
          <a:p>
            <a:r>
              <a:rPr lang="en-GB"/>
              <a:t>Whilst we don’t include this data as standard for JSNA documents, there are some topics in which it is beneficial to include an overview of our local population characteristics in order to contextualise the data and information covered in the JSNA. A good example of this is a Health Inequalities JSNA we have recently been working on for the Three Rivers district, from which the examples on this slide have been taken. In this JSNA, we included a local population profile for Three Rivers at the start of the document to highlight some key areas of inequality across the district.</a:t>
            </a:r>
          </a:p>
          <a:p>
            <a:endParaRPr lang="en-GB"/>
          </a:p>
          <a:p>
            <a:r>
              <a:rPr lang="en-GB"/>
              <a:t>We used the age and sex population pyramid as a quick and easy tool to compare the age and sex of Three Rivers residents to the regional and national averages, indicated by the pink and black lines. For example, at first glance we can see that Three Rivers has a much lower proportion of residents aged 20-39 than regional and national averages, but a higher proportion of residents aged 40-59.</a:t>
            </a:r>
          </a:p>
          <a:p>
            <a:endParaRPr lang="en-GB"/>
          </a:p>
          <a:p>
            <a:r>
              <a:rPr lang="en-GB"/>
              <a:t>We also included a deprivation map which highlighted geographical areas within the district which had a higher deprivation score, showing higher levels of inequality in these areas.</a:t>
            </a:r>
          </a:p>
          <a:p>
            <a:endParaRPr lang="en-GB"/>
          </a:p>
          <a:p>
            <a:r>
              <a:rPr lang="en-GB"/>
              <a:t>Lastly, we included a table showing the proportion of residents in each ward had characteristics such a registered disability, or were carers and military veterans. We then highlighted the highest and lowest wards within the table to easily identify which areas had the highest levels of need, in order to target areas for intervention.</a:t>
            </a:r>
          </a:p>
        </p:txBody>
      </p:sp>
      <p:sp>
        <p:nvSpPr>
          <p:cNvPr id="4" name="Slide Number Placeholder 3"/>
          <p:cNvSpPr>
            <a:spLocks noGrp="1"/>
          </p:cNvSpPr>
          <p:nvPr>
            <p:ph type="sldNum" sz="quarter" idx="5"/>
          </p:nvPr>
        </p:nvSpPr>
        <p:spPr/>
        <p:txBody>
          <a:bodyPr/>
          <a:lstStyle/>
          <a:p>
            <a:fld id="{561F2A8C-353A-4D8C-84F8-E682AC88ED20}" type="slidenum">
              <a:rPr lang="en-GB" smtClean="0"/>
              <a:t>6</a:t>
            </a:fld>
            <a:endParaRPr lang="en-GB"/>
          </a:p>
        </p:txBody>
      </p:sp>
    </p:spTree>
    <p:extLst>
      <p:ext uri="{BB962C8B-B14F-4D97-AF65-F5344CB8AC3E}">
        <p14:creationId xmlns:p14="http://schemas.microsoft.com/office/powerpoint/2010/main" val="42489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produce one-page summary infographics, known as a JSNA-on-page, as standard for all of our JSNA Briefings and full documents. These infographics condense the data and information covered within the full JSNA or Briefing documents to provide a simple, visual summary of the information within the JSNA. These are useful resource for audiences wishing to see the headlines from the JSNA without reading the full document, for example Councillors or staff just wanting a summary of the key findings from the JSNA.</a:t>
            </a:r>
          </a:p>
          <a:p>
            <a:endParaRPr lang="en-GB"/>
          </a:p>
          <a:p>
            <a:r>
              <a:rPr lang="en-GB"/>
              <a:t>The infographics start with a couple of bullet points outlining the JSNA topic, followed by a summary of the key causes and risk factors for the issue, as identified through academic literature and research. The infographics then move on to provide the headline data and statistics which illustrate the scale of the issue. Finally, they pick out some of the key evidence-based recommendations from the document.</a:t>
            </a:r>
          </a:p>
          <a:p>
            <a:endParaRPr lang="en-GB"/>
          </a:p>
          <a:p>
            <a:r>
              <a:rPr lang="en-GB"/>
              <a:t>To ensure that these infographics are accessible, we also produce an accessible version for screen readers, both of which get uploaded to our JSNA website.</a:t>
            </a:r>
          </a:p>
        </p:txBody>
      </p:sp>
      <p:sp>
        <p:nvSpPr>
          <p:cNvPr id="4" name="Slide Number Placeholder 3"/>
          <p:cNvSpPr>
            <a:spLocks noGrp="1"/>
          </p:cNvSpPr>
          <p:nvPr>
            <p:ph type="sldNum" sz="quarter" idx="5"/>
          </p:nvPr>
        </p:nvSpPr>
        <p:spPr/>
        <p:txBody>
          <a:bodyPr/>
          <a:lstStyle/>
          <a:p>
            <a:fld id="{561F2A8C-353A-4D8C-84F8-E682AC88ED20}" type="slidenum">
              <a:rPr lang="en-GB" smtClean="0"/>
              <a:t>7</a:t>
            </a:fld>
            <a:endParaRPr lang="en-GB"/>
          </a:p>
        </p:txBody>
      </p:sp>
    </p:spTree>
    <p:extLst>
      <p:ext uri="{BB962C8B-B14F-4D97-AF65-F5344CB8AC3E}">
        <p14:creationId xmlns:p14="http://schemas.microsoft.com/office/powerpoint/2010/main" val="2729931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t>In addition to our standard JSNA-on-page summaries, we have recently start to accept requests for producing bespoke infographics to accompany JSNA products. These infographics are intended to provide an engaging, visual summary of the key findings and data from the related JSNA product, telling a story of the JSNA topic as it flows. Please note that bespoke infographics are a chargeable service due to the additional time and resource required to produce them, so please email the JSNA team if you would like to enquire about costings for bespoke infographics.</a:t>
            </a:r>
          </a:p>
          <a:p>
            <a:endParaRPr lang="en-GB" sz="1050"/>
          </a:p>
          <a:p>
            <a:r>
              <a:rPr lang="en-GB" sz="1050"/>
              <a:t>We adapt the format of bespoke infographics to the topic to separate the most key data and information. We start by splitting the key information into themes, and working out what will be the most effective and logical way to display the information. We have access to a gallery of icons, graphics and data widgets which enable us to present and emphasise information in a variety of engaging ways, whilst ensuring that the format is consistent throughout. We can also include a variety of graphs and charts in our infographics, though we try to keep them as clear and simple as possible. We finish off each infographic at the bottom with a QR code linking to the JSNA document. </a:t>
            </a:r>
          </a:p>
          <a:p>
            <a:endParaRPr lang="en-GB" sz="1050"/>
          </a:p>
          <a:p>
            <a:r>
              <a:rPr lang="en-GB" sz="1050"/>
              <a:t>Infographics for smaller documents such as JSNA Lite Bites tend to be around 1-2 pages, whereas we try to keep infographics for full documents no more than 2-3 pages depending on the complexity of the JSNA to ensure that they remain summary level documents.</a:t>
            </a:r>
          </a:p>
          <a:p>
            <a:endParaRPr lang="en-GB" sz="1050"/>
          </a:p>
          <a:p>
            <a:r>
              <a:rPr lang="en-GB" sz="1050"/>
              <a:t>Some examples of recent bespoke infographics we have produced are shown on the right hand side. The first of these examples is an infographic we produced for our Dance and Wellbeing JSNA Lite Bite, which is split into themes such as physical and mental health benefits of dance, health inequalities and the impact of the COVID-19 pandemic. As this was based from a Lite Bite, this example is focused on academic literature findings and includes a small section on local services.</a:t>
            </a:r>
          </a:p>
          <a:p>
            <a:endParaRPr lang="en-GB" sz="1050"/>
          </a:p>
          <a:p>
            <a:r>
              <a:rPr lang="en-GB" sz="1050"/>
              <a:t>The second example is an infographic we have produced for a health inequalities JSNA for the Three Rivers district. As this was a full needs assessment document, this example has more focus on the key data and statistics. We have started the infographic by giving an overview of the local population data, and then outlining the key data under 5 different health themes to ensure that the infographic is easy to understand and navigate. It also includes a small section picking up on key inequalities and risk factors for these conditions.</a:t>
            </a:r>
          </a:p>
          <a:p>
            <a:endParaRPr lang="en-GB" sz="1050"/>
          </a:p>
          <a:p>
            <a:r>
              <a:rPr lang="en-GB" sz="1050"/>
              <a:t>The last example is an infographic that was produced in collaboration with the County Community Safety Unit which summarises the key findings from a public survey undertaken as part of our Violence Against Women and Girls needs assessment. This infographic also has a focus on the data and statistics, with emphasis on the most key statistics to make this information stand out more. </a:t>
            </a:r>
          </a:p>
          <a:p>
            <a:endParaRPr lang="en-GB" sz="1050"/>
          </a:p>
        </p:txBody>
      </p:sp>
      <p:sp>
        <p:nvSpPr>
          <p:cNvPr id="4" name="Slide Number Placeholder 3"/>
          <p:cNvSpPr>
            <a:spLocks noGrp="1"/>
          </p:cNvSpPr>
          <p:nvPr>
            <p:ph type="sldNum" sz="quarter" idx="5"/>
          </p:nvPr>
        </p:nvSpPr>
        <p:spPr/>
        <p:txBody>
          <a:bodyPr/>
          <a:lstStyle/>
          <a:p>
            <a:fld id="{561F2A8C-353A-4D8C-84F8-E682AC88ED20}" type="slidenum">
              <a:rPr lang="en-GB" smtClean="0"/>
              <a:t>8</a:t>
            </a:fld>
            <a:endParaRPr lang="en-GB"/>
          </a:p>
        </p:txBody>
      </p:sp>
    </p:spTree>
    <p:extLst>
      <p:ext uri="{BB962C8B-B14F-4D97-AF65-F5344CB8AC3E}">
        <p14:creationId xmlns:p14="http://schemas.microsoft.com/office/powerpoint/2010/main" val="111453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some cases and where appropriate, we may be able to include geographical maps. Maps can be a useful visual tool for identifying health inequalities across a geographical area, or identifying areas of reduced access to health services. </a:t>
            </a:r>
          </a:p>
          <a:p>
            <a:endParaRPr lang="en-GB"/>
          </a:p>
          <a:p>
            <a:r>
              <a:rPr lang="en-GB"/>
              <a:t>The examples on this slide have also been taken from our Three Rives Health Inequalities JSNA. The bottom left map is showing the rate of emergency hospital admissions for stroke for each ward in Three Rivers, showing at a glance the wards with the highest rate of admissions and therefore areas where interventions may want to be targeted.</a:t>
            </a:r>
          </a:p>
          <a:p>
            <a:endParaRPr lang="en-GB"/>
          </a:p>
          <a:p>
            <a:r>
              <a:rPr lang="en-GB"/>
              <a:t>In contrast, the top right map is highlighting areas in the district within a 3km driving distance to a GP surgery. The areas with no colour are more than 3km drive from a GP surgery, helping to identify that there may be reduced healthcare access in these areas.</a:t>
            </a:r>
          </a:p>
          <a:p>
            <a:endParaRPr lang="en-GB"/>
          </a:p>
          <a:p>
            <a:r>
              <a:rPr lang="en-GB"/>
              <a:t>Please note maps may be chargeable depending on the time and resource required, as they are not included as part of the standard JSNA process. </a:t>
            </a:r>
          </a:p>
        </p:txBody>
      </p:sp>
      <p:sp>
        <p:nvSpPr>
          <p:cNvPr id="4" name="Slide Number Placeholder 3"/>
          <p:cNvSpPr>
            <a:spLocks noGrp="1"/>
          </p:cNvSpPr>
          <p:nvPr>
            <p:ph type="sldNum" sz="quarter" idx="5"/>
          </p:nvPr>
        </p:nvSpPr>
        <p:spPr/>
        <p:txBody>
          <a:bodyPr/>
          <a:lstStyle/>
          <a:p>
            <a:fld id="{561F2A8C-353A-4D8C-84F8-E682AC88ED20}" type="slidenum">
              <a:rPr lang="en-GB" smtClean="0"/>
              <a:t>9</a:t>
            </a:fld>
            <a:endParaRPr lang="en-GB"/>
          </a:p>
        </p:txBody>
      </p:sp>
    </p:spTree>
    <p:extLst>
      <p:ext uri="{BB962C8B-B14F-4D97-AF65-F5344CB8AC3E}">
        <p14:creationId xmlns:p14="http://schemas.microsoft.com/office/powerpoint/2010/main" val="182987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4D17-B1C3-4748-87CB-A5DE9B1E1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A97C98-D97D-42F1-B252-878CE85FC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D82DB3-2C1B-4ADD-A729-26B65509BC37}"/>
              </a:ext>
            </a:extLst>
          </p:cNvPr>
          <p:cNvSpPr>
            <a:spLocks noGrp="1"/>
          </p:cNvSpPr>
          <p:nvPr>
            <p:ph type="dt" sz="half" idx="10"/>
          </p:nvPr>
        </p:nvSpPr>
        <p:spPr/>
        <p:txBody>
          <a:bodyPr/>
          <a:lstStyle/>
          <a:p>
            <a:fld id="{FD0939AD-A4F4-402B-8041-512BEAA2EAB1}" type="datetime1">
              <a:rPr lang="en-GB" smtClean="0"/>
              <a:t>11/05/2023</a:t>
            </a:fld>
            <a:endParaRPr lang="en-GB"/>
          </a:p>
        </p:txBody>
      </p:sp>
      <p:sp>
        <p:nvSpPr>
          <p:cNvPr id="5" name="Footer Placeholder 4">
            <a:extLst>
              <a:ext uri="{FF2B5EF4-FFF2-40B4-BE49-F238E27FC236}">
                <a16:creationId xmlns:a16="http://schemas.microsoft.com/office/drawing/2014/main" id="{D2B862C0-01EA-45E7-A1FB-6B50AC2BED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B51F42-DA07-4E8D-BE52-E687180AD16A}"/>
              </a:ext>
            </a:extLst>
          </p:cNvPr>
          <p:cNvSpPr>
            <a:spLocks noGrp="1"/>
          </p:cNvSpPr>
          <p:nvPr>
            <p:ph type="sldNum" sz="quarter" idx="12"/>
          </p:nvPr>
        </p:nvSpPr>
        <p:spPr>
          <a:xfrm>
            <a:off x="8357991" y="6356349"/>
            <a:ext cx="2743200" cy="365125"/>
          </a:xfrm>
        </p:spPr>
        <p:txBody>
          <a:bodyPr/>
          <a:lstStyle>
            <a:lvl1pPr>
              <a:defRPr b="1"/>
            </a:lvl1pPr>
          </a:lstStyle>
          <a:p>
            <a:fld id="{68EA4416-F331-4059-B1E1-CFB0BC879A87}" type="slidenum">
              <a:rPr lang="en-GB" smtClean="0"/>
              <a:pPr/>
              <a:t>‹#›</a:t>
            </a:fld>
            <a:endParaRPr lang="en-GB"/>
          </a:p>
        </p:txBody>
      </p:sp>
      <p:grpSp>
        <p:nvGrpSpPr>
          <p:cNvPr id="12" name="Group 11">
            <a:extLst>
              <a:ext uri="{FF2B5EF4-FFF2-40B4-BE49-F238E27FC236}">
                <a16:creationId xmlns:a16="http://schemas.microsoft.com/office/drawing/2014/main" id="{FDEEAE0B-B833-416D-916A-5C4A03892FEA}"/>
              </a:ext>
            </a:extLst>
          </p:cNvPr>
          <p:cNvGrpSpPr/>
          <p:nvPr userDrawn="1"/>
        </p:nvGrpSpPr>
        <p:grpSpPr>
          <a:xfrm rot="18725377">
            <a:off x="-1057673" y="-120796"/>
            <a:ext cx="2830053" cy="1247932"/>
            <a:chOff x="2139351" y="698240"/>
            <a:chExt cx="1524000" cy="1310635"/>
          </a:xfrm>
        </p:grpSpPr>
        <p:sp>
          <p:nvSpPr>
            <p:cNvPr id="13" name="Rectangle 12">
              <a:extLst>
                <a:ext uri="{FF2B5EF4-FFF2-40B4-BE49-F238E27FC236}">
                  <a16:creationId xmlns:a16="http://schemas.microsoft.com/office/drawing/2014/main" id="{AC91DC33-066A-407E-9A4A-4F7FC2181293}"/>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9AEFFC8-9F4D-41E9-B3EB-D4758877C5F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F82D4F-6B35-4C46-926D-727352638D81}"/>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A9F5B7C-1AD9-4DB5-8634-950C4C29B87A}"/>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8328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17B5-662E-4264-AB52-EA6707C21D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319132-C5CE-4CAC-8418-5FEDDDC3C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C98461-109B-4425-86C5-1F466B197D08}"/>
              </a:ext>
            </a:extLst>
          </p:cNvPr>
          <p:cNvSpPr>
            <a:spLocks noGrp="1"/>
          </p:cNvSpPr>
          <p:nvPr>
            <p:ph type="dt" sz="half" idx="10"/>
          </p:nvPr>
        </p:nvSpPr>
        <p:spPr/>
        <p:txBody>
          <a:bodyPr/>
          <a:lstStyle/>
          <a:p>
            <a:fld id="{596AA761-2A3B-4FC3-ADC7-8E74234AEFBD}" type="datetime1">
              <a:rPr lang="en-GB" smtClean="0"/>
              <a:t>11/05/2023</a:t>
            </a:fld>
            <a:endParaRPr lang="en-GB"/>
          </a:p>
        </p:txBody>
      </p:sp>
      <p:sp>
        <p:nvSpPr>
          <p:cNvPr id="5" name="Footer Placeholder 4">
            <a:extLst>
              <a:ext uri="{FF2B5EF4-FFF2-40B4-BE49-F238E27FC236}">
                <a16:creationId xmlns:a16="http://schemas.microsoft.com/office/drawing/2014/main" id="{89B8E536-EB40-48DE-AF57-A76B99E12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59AF2-7AA2-4082-B4A7-CFEB85C2C01F}"/>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84144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CE853-8A81-4990-A913-7C20235B49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E6FFCA-CDC4-4E29-8F62-50EBCA897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3D35F-D6B8-4127-BA69-0BA60A5ADBFE}"/>
              </a:ext>
            </a:extLst>
          </p:cNvPr>
          <p:cNvSpPr>
            <a:spLocks noGrp="1"/>
          </p:cNvSpPr>
          <p:nvPr>
            <p:ph type="dt" sz="half" idx="10"/>
          </p:nvPr>
        </p:nvSpPr>
        <p:spPr/>
        <p:txBody>
          <a:bodyPr/>
          <a:lstStyle/>
          <a:p>
            <a:fld id="{9C1977B4-2BFB-4375-8D96-6CE75012A541}" type="datetime1">
              <a:rPr lang="en-GB" smtClean="0"/>
              <a:t>11/05/2023</a:t>
            </a:fld>
            <a:endParaRPr lang="en-GB"/>
          </a:p>
        </p:txBody>
      </p:sp>
      <p:sp>
        <p:nvSpPr>
          <p:cNvPr id="5" name="Footer Placeholder 4">
            <a:extLst>
              <a:ext uri="{FF2B5EF4-FFF2-40B4-BE49-F238E27FC236}">
                <a16:creationId xmlns:a16="http://schemas.microsoft.com/office/drawing/2014/main" id="{77D0CA80-13E5-48CF-8FE6-91F780EE55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828FA-4EAC-4C24-96FB-0199E2CE5371}"/>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69968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E0EE-A040-4F06-80C9-0584EA50E4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5C8DC1-6D9A-49CA-8772-0092FC7FF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6C40C4-6A70-457E-B07C-2B398F9A909B}"/>
              </a:ext>
            </a:extLst>
          </p:cNvPr>
          <p:cNvSpPr>
            <a:spLocks noGrp="1"/>
          </p:cNvSpPr>
          <p:nvPr>
            <p:ph type="dt" sz="half" idx="10"/>
          </p:nvPr>
        </p:nvSpPr>
        <p:spPr/>
        <p:txBody>
          <a:bodyPr/>
          <a:lstStyle/>
          <a:p>
            <a:fld id="{D1D6692C-933B-4FC0-A87F-3F8EE0FA25F3}" type="datetime1">
              <a:rPr lang="en-GB" smtClean="0"/>
              <a:t>11/05/2023</a:t>
            </a:fld>
            <a:endParaRPr lang="en-GB"/>
          </a:p>
        </p:txBody>
      </p:sp>
      <p:sp>
        <p:nvSpPr>
          <p:cNvPr id="5" name="Footer Placeholder 4">
            <a:extLst>
              <a:ext uri="{FF2B5EF4-FFF2-40B4-BE49-F238E27FC236}">
                <a16:creationId xmlns:a16="http://schemas.microsoft.com/office/drawing/2014/main" id="{D61E9765-74B0-407E-AAB2-7658122FE9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D580B2-585B-4B0B-A4CC-2E1F2BB9AE49}"/>
              </a:ext>
            </a:extLst>
          </p:cNvPr>
          <p:cNvSpPr>
            <a:spLocks noGrp="1"/>
          </p:cNvSpPr>
          <p:nvPr>
            <p:ph type="sldNum" sz="quarter" idx="12"/>
          </p:nvPr>
        </p:nvSpPr>
        <p:spPr>
          <a:xfrm>
            <a:off x="8320572" y="6356350"/>
            <a:ext cx="2995809" cy="365125"/>
          </a:xfrm>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90284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7147-EED1-4CC9-858B-8C1CFFAE3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BAA95E-89D1-4E06-8CF0-73EC54F96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0E09B1-4A10-43F3-B79C-5FA8C8A5F52E}"/>
              </a:ext>
            </a:extLst>
          </p:cNvPr>
          <p:cNvSpPr>
            <a:spLocks noGrp="1"/>
          </p:cNvSpPr>
          <p:nvPr>
            <p:ph type="dt" sz="half" idx="10"/>
          </p:nvPr>
        </p:nvSpPr>
        <p:spPr/>
        <p:txBody>
          <a:bodyPr/>
          <a:lstStyle/>
          <a:p>
            <a:fld id="{AD29547C-AE5D-4799-B18F-6576B63DAE61}" type="datetime1">
              <a:rPr lang="en-GB" smtClean="0"/>
              <a:t>11/05/2023</a:t>
            </a:fld>
            <a:endParaRPr lang="en-GB"/>
          </a:p>
        </p:txBody>
      </p:sp>
      <p:sp>
        <p:nvSpPr>
          <p:cNvPr id="5" name="Footer Placeholder 4">
            <a:extLst>
              <a:ext uri="{FF2B5EF4-FFF2-40B4-BE49-F238E27FC236}">
                <a16:creationId xmlns:a16="http://schemas.microsoft.com/office/drawing/2014/main" id="{49F96733-225B-46EB-9CE6-1F7259BCA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F1A5A4-A782-44A1-B0D4-24A6530C4AF6}"/>
              </a:ext>
            </a:extLst>
          </p:cNvPr>
          <p:cNvSpPr>
            <a:spLocks noGrp="1"/>
          </p:cNvSpPr>
          <p:nvPr>
            <p:ph type="sldNum" sz="quarter" idx="12"/>
          </p:nvPr>
        </p:nvSpPr>
        <p:spPr/>
        <p:txBody>
          <a:bodyPr/>
          <a:lstStyle/>
          <a:p>
            <a:fld id="{68EA4416-F331-4059-B1E1-CFB0BC879A87}" type="slidenum">
              <a:rPr lang="en-GB" smtClean="0"/>
              <a:t>‹#›</a:t>
            </a:fld>
            <a:endParaRPr lang="en-GB"/>
          </a:p>
        </p:txBody>
      </p:sp>
      <p:grpSp>
        <p:nvGrpSpPr>
          <p:cNvPr id="7" name="Group 6">
            <a:extLst>
              <a:ext uri="{FF2B5EF4-FFF2-40B4-BE49-F238E27FC236}">
                <a16:creationId xmlns:a16="http://schemas.microsoft.com/office/drawing/2014/main" id="{6F0C7476-6277-44B6-9259-957A91B362B2}"/>
              </a:ext>
            </a:extLst>
          </p:cNvPr>
          <p:cNvGrpSpPr/>
          <p:nvPr userDrawn="1"/>
        </p:nvGrpSpPr>
        <p:grpSpPr>
          <a:xfrm rot="18725377">
            <a:off x="-1057673" y="-120796"/>
            <a:ext cx="2830053" cy="1247932"/>
            <a:chOff x="2139351" y="698240"/>
            <a:chExt cx="1524000" cy="1310635"/>
          </a:xfrm>
        </p:grpSpPr>
        <p:sp>
          <p:nvSpPr>
            <p:cNvPr id="8" name="Rectangle 7">
              <a:extLst>
                <a:ext uri="{FF2B5EF4-FFF2-40B4-BE49-F238E27FC236}">
                  <a16:creationId xmlns:a16="http://schemas.microsoft.com/office/drawing/2014/main" id="{755D5288-C028-4C92-B5CC-24CAAA1230BE}"/>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ECB95-B260-4FB2-8DB4-91EFD37C5EC3}"/>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5954DB9-8FB6-4F63-B3B4-E0BEE02BECEC}"/>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545F38-A37D-4F6E-B475-2EA9169563B3}"/>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5284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29F0-3F68-46F5-AF08-244D0F38BB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68A09F-B5C7-4201-94C8-C63644F12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D333B8-CE59-4A32-906F-26D6202023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752DB-6C02-4735-9C02-0F65B585B03F}"/>
              </a:ext>
            </a:extLst>
          </p:cNvPr>
          <p:cNvSpPr>
            <a:spLocks noGrp="1"/>
          </p:cNvSpPr>
          <p:nvPr>
            <p:ph type="dt" sz="half" idx="10"/>
          </p:nvPr>
        </p:nvSpPr>
        <p:spPr/>
        <p:txBody>
          <a:bodyPr/>
          <a:lstStyle/>
          <a:p>
            <a:fld id="{ADD9BE85-8B2A-4B65-91EC-21509D41CF11}" type="datetime1">
              <a:rPr lang="en-GB" smtClean="0"/>
              <a:t>11/05/2023</a:t>
            </a:fld>
            <a:endParaRPr lang="en-GB"/>
          </a:p>
        </p:txBody>
      </p:sp>
      <p:sp>
        <p:nvSpPr>
          <p:cNvPr id="6" name="Footer Placeholder 5">
            <a:extLst>
              <a:ext uri="{FF2B5EF4-FFF2-40B4-BE49-F238E27FC236}">
                <a16:creationId xmlns:a16="http://schemas.microsoft.com/office/drawing/2014/main" id="{D49D76CC-E427-4ACB-AFE4-B3B7DB6F4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EA163E-986F-4AC0-988A-D6D31FEA237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28246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DEDA-575C-4BE9-8039-CDE7A1B55A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C0BA1B-FCA1-4B4F-8B39-23059FDD9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92658-AA09-4DC4-9F20-A88F19179C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EE63FD-6B10-4BD8-AD65-8DBE7BC28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B4D86C-5037-4603-882D-D20B4692A8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8B888E-BA14-4F93-8933-A327B581B7D5}"/>
              </a:ext>
            </a:extLst>
          </p:cNvPr>
          <p:cNvSpPr>
            <a:spLocks noGrp="1"/>
          </p:cNvSpPr>
          <p:nvPr>
            <p:ph type="dt" sz="half" idx="10"/>
          </p:nvPr>
        </p:nvSpPr>
        <p:spPr/>
        <p:txBody>
          <a:bodyPr/>
          <a:lstStyle/>
          <a:p>
            <a:fld id="{6FF123C2-63EB-49AB-8057-50BAAF30616B}" type="datetime1">
              <a:rPr lang="en-GB" smtClean="0"/>
              <a:t>11/05/2023</a:t>
            </a:fld>
            <a:endParaRPr lang="en-GB"/>
          </a:p>
        </p:txBody>
      </p:sp>
      <p:sp>
        <p:nvSpPr>
          <p:cNvPr id="8" name="Footer Placeholder 7">
            <a:extLst>
              <a:ext uri="{FF2B5EF4-FFF2-40B4-BE49-F238E27FC236}">
                <a16:creationId xmlns:a16="http://schemas.microsoft.com/office/drawing/2014/main" id="{8B7DC8AC-45AC-464E-B311-066E5A4992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0DFCD4-1B19-435E-8105-69DAD5CF50AB}"/>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32350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626A-F3E3-4844-9F89-4CC2F9EC1D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9DCC5E-A810-4401-854C-004F4BFBF489}"/>
              </a:ext>
            </a:extLst>
          </p:cNvPr>
          <p:cNvSpPr>
            <a:spLocks noGrp="1"/>
          </p:cNvSpPr>
          <p:nvPr>
            <p:ph type="dt" sz="half" idx="10"/>
          </p:nvPr>
        </p:nvSpPr>
        <p:spPr/>
        <p:txBody>
          <a:bodyPr/>
          <a:lstStyle/>
          <a:p>
            <a:fld id="{0C727FF8-CB01-4A1F-B48E-B55A2326B63C}" type="datetime1">
              <a:rPr lang="en-GB" smtClean="0"/>
              <a:t>11/05/2023</a:t>
            </a:fld>
            <a:endParaRPr lang="en-GB"/>
          </a:p>
        </p:txBody>
      </p:sp>
      <p:sp>
        <p:nvSpPr>
          <p:cNvPr id="4" name="Footer Placeholder 3">
            <a:extLst>
              <a:ext uri="{FF2B5EF4-FFF2-40B4-BE49-F238E27FC236}">
                <a16:creationId xmlns:a16="http://schemas.microsoft.com/office/drawing/2014/main" id="{9BBAAEAE-6A54-4B6F-AA50-2F9D4AB2F9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B29046-4F34-435C-976D-B58C998D6BC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95583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5A776-CA9A-4549-BA3A-602E42475339}"/>
              </a:ext>
            </a:extLst>
          </p:cNvPr>
          <p:cNvSpPr>
            <a:spLocks noGrp="1"/>
          </p:cNvSpPr>
          <p:nvPr>
            <p:ph type="dt" sz="half" idx="10"/>
          </p:nvPr>
        </p:nvSpPr>
        <p:spPr/>
        <p:txBody>
          <a:bodyPr/>
          <a:lstStyle/>
          <a:p>
            <a:fld id="{E6F61EE2-ABCE-4B8C-BADD-5EB517F6B6FC}" type="datetime1">
              <a:rPr lang="en-GB" smtClean="0"/>
              <a:t>11/05/2023</a:t>
            </a:fld>
            <a:endParaRPr lang="en-GB"/>
          </a:p>
        </p:txBody>
      </p:sp>
      <p:sp>
        <p:nvSpPr>
          <p:cNvPr id="3" name="Footer Placeholder 2">
            <a:extLst>
              <a:ext uri="{FF2B5EF4-FFF2-40B4-BE49-F238E27FC236}">
                <a16:creationId xmlns:a16="http://schemas.microsoft.com/office/drawing/2014/main" id="{8F3AAFDA-FEAF-4647-BD87-DAB55B9916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D6DC61-83FC-4DC3-82FE-277808FC6E6E}"/>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91962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0F0C-AF5C-44BE-B380-5C061C6E7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3BE833-A868-47C1-9DC2-F49C4331A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6AB3FD-0C99-47F2-884F-9EAA9540C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C50DF-D281-49F2-9DDB-1CF6C417877E}"/>
              </a:ext>
            </a:extLst>
          </p:cNvPr>
          <p:cNvSpPr>
            <a:spLocks noGrp="1"/>
          </p:cNvSpPr>
          <p:nvPr>
            <p:ph type="dt" sz="half" idx="10"/>
          </p:nvPr>
        </p:nvSpPr>
        <p:spPr/>
        <p:txBody>
          <a:bodyPr/>
          <a:lstStyle/>
          <a:p>
            <a:fld id="{7B26CE2B-E68F-4CB3-B822-BC49C948522D}" type="datetime1">
              <a:rPr lang="en-GB" smtClean="0"/>
              <a:t>11/05/2023</a:t>
            </a:fld>
            <a:endParaRPr lang="en-GB"/>
          </a:p>
        </p:txBody>
      </p:sp>
      <p:sp>
        <p:nvSpPr>
          <p:cNvPr id="6" name="Footer Placeholder 5">
            <a:extLst>
              <a:ext uri="{FF2B5EF4-FFF2-40B4-BE49-F238E27FC236}">
                <a16:creationId xmlns:a16="http://schemas.microsoft.com/office/drawing/2014/main" id="{2534C350-F5F6-47C4-BC7C-0D550CBF0D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80D889-6A65-4790-8689-07D53B89FB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85871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980-CD49-4E2D-B217-F91BC0BB5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791E17-1ED5-43EE-A468-70BDA2FF5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75AC4A-8560-40AC-80A4-9E87EE03F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7F305-F427-4EA2-BFAD-936B1F96DB0A}"/>
              </a:ext>
            </a:extLst>
          </p:cNvPr>
          <p:cNvSpPr>
            <a:spLocks noGrp="1"/>
          </p:cNvSpPr>
          <p:nvPr>
            <p:ph type="dt" sz="half" idx="10"/>
          </p:nvPr>
        </p:nvSpPr>
        <p:spPr/>
        <p:txBody>
          <a:bodyPr/>
          <a:lstStyle/>
          <a:p>
            <a:fld id="{69C4B50A-252A-436C-8A72-9921D2E47112}" type="datetime1">
              <a:rPr lang="en-GB" smtClean="0"/>
              <a:t>11/05/2023</a:t>
            </a:fld>
            <a:endParaRPr lang="en-GB"/>
          </a:p>
        </p:txBody>
      </p:sp>
      <p:sp>
        <p:nvSpPr>
          <p:cNvPr id="6" name="Footer Placeholder 5">
            <a:extLst>
              <a:ext uri="{FF2B5EF4-FFF2-40B4-BE49-F238E27FC236}">
                <a16:creationId xmlns:a16="http://schemas.microsoft.com/office/drawing/2014/main" id="{DCC923A4-1285-474A-B1C5-A152840026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BB767C-1DA7-42E8-ABEF-A6BB5CB5FA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36423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FDF1A-E0D8-4339-8FD0-D42DBE1D7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02DCAC-B611-4313-8BA6-A3103E9E0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4123B-DF9C-4E94-B95E-54A70E9BE621}"/>
              </a:ext>
            </a:extLst>
          </p:cNvPr>
          <p:cNvSpPr>
            <a:spLocks noGrp="1"/>
          </p:cNvSpPr>
          <p:nvPr>
            <p:ph type="dt" sz="half" idx="2"/>
          </p:nvPr>
        </p:nvSpPr>
        <p:spPr>
          <a:xfrm>
            <a:off x="838199" y="6356350"/>
            <a:ext cx="46488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Bahnschrift" panose="020B0502040204020203" pitchFamily="34" charset="0"/>
              </a:defRPr>
            </a:lvl1pPr>
          </a:lstStyle>
          <a:p>
            <a:fld id="{0CBE2683-D23A-4F1A-B3FB-E6C38B4A5248}" type="datetime1">
              <a:rPr lang="en-GB" smtClean="0"/>
              <a:t>11/05/2023</a:t>
            </a:fld>
            <a:endParaRPr lang="en-GB"/>
          </a:p>
        </p:txBody>
      </p:sp>
      <p:sp>
        <p:nvSpPr>
          <p:cNvPr id="5" name="Footer Placeholder 4">
            <a:extLst>
              <a:ext uri="{FF2B5EF4-FFF2-40B4-BE49-F238E27FC236}">
                <a16:creationId xmlns:a16="http://schemas.microsoft.com/office/drawing/2014/main" id="{C4A397E9-E6F3-4816-911C-BA6D1171A349}"/>
              </a:ext>
            </a:extLst>
          </p:cNvPr>
          <p:cNvSpPr>
            <a:spLocks noGrp="1"/>
          </p:cNvSpPr>
          <p:nvPr>
            <p:ph type="ftr" sz="quarter" idx="3"/>
          </p:nvPr>
        </p:nvSpPr>
        <p:spPr>
          <a:xfrm>
            <a:off x="5524500" y="6356350"/>
            <a:ext cx="2796072" cy="365125"/>
          </a:xfrm>
          <a:prstGeom prst="rect">
            <a:avLst/>
          </a:prstGeom>
        </p:spPr>
        <p:txBody>
          <a:bodyPr vert="horz" lIns="91440" tIns="45720" rIns="91440" bIns="45720" rtlCol="0" anchor="ctr"/>
          <a:lstStyle>
            <a:lvl1pPr algn="ctr">
              <a:defRPr sz="1200">
                <a:solidFill>
                  <a:schemeClr val="tx1">
                    <a:tint val="75000"/>
                  </a:schemeClr>
                </a:solidFill>
                <a:latin typeface="Bahnschrift" panose="020B0502040204020203" pitchFamily="34" charset="0"/>
              </a:defRPr>
            </a:lvl1pPr>
          </a:lstStyle>
          <a:p>
            <a:endParaRPr lang="en-GB"/>
          </a:p>
        </p:txBody>
      </p:sp>
      <p:sp>
        <p:nvSpPr>
          <p:cNvPr id="6" name="Slide Number Placeholder 5">
            <a:extLst>
              <a:ext uri="{FF2B5EF4-FFF2-40B4-BE49-F238E27FC236}">
                <a16:creationId xmlns:a16="http://schemas.microsoft.com/office/drawing/2014/main" id="{D3F9A69C-0B86-4361-9E69-D0CCB3EA4ECC}"/>
              </a:ext>
            </a:extLst>
          </p:cNvPr>
          <p:cNvSpPr>
            <a:spLocks noGrp="1"/>
          </p:cNvSpPr>
          <p:nvPr>
            <p:ph type="sldNum" sz="quarter" idx="4"/>
          </p:nvPr>
        </p:nvSpPr>
        <p:spPr>
          <a:xfrm>
            <a:off x="8357991" y="6356350"/>
            <a:ext cx="2995809" cy="365125"/>
          </a:xfrm>
          <a:prstGeom prst="rect">
            <a:avLst/>
          </a:prstGeom>
        </p:spPr>
        <p:txBody>
          <a:bodyPr vert="horz" lIns="91440" tIns="45720" rIns="91440" bIns="45720" rtlCol="0" anchor="ctr"/>
          <a:lstStyle>
            <a:lvl1pPr algn="r">
              <a:defRPr sz="1200" b="1">
                <a:solidFill>
                  <a:schemeClr val="tx1">
                    <a:tint val="75000"/>
                  </a:schemeClr>
                </a:solidFill>
                <a:latin typeface="Bahnschrift" panose="020B0502040204020203" pitchFamily="34" charset="0"/>
              </a:defRPr>
            </a:lvl1pPr>
          </a:lstStyle>
          <a:p>
            <a:endParaRPr lang="en-GB"/>
          </a:p>
        </p:txBody>
      </p:sp>
      <p:pic>
        <p:nvPicPr>
          <p:cNvPr id="7" name="Picture 6">
            <a:extLst>
              <a:ext uri="{FF2B5EF4-FFF2-40B4-BE49-F238E27FC236}">
                <a16:creationId xmlns:a16="http://schemas.microsoft.com/office/drawing/2014/main" id="{843ED886-0DB9-4994-A048-8C57175A75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93627" y="6167960"/>
            <a:ext cx="994435" cy="741903"/>
          </a:xfrm>
          <a:prstGeom prst="rect">
            <a:avLst/>
          </a:prstGeom>
        </p:spPr>
      </p:pic>
      <p:grpSp>
        <p:nvGrpSpPr>
          <p:cNvPr id="9" name="Group 8">
            <a:extLst>
              <a:ext uri="{FF2B5EF4-FFF2-40B4-BE49-F238E27FC236}">
                <a16:creationId xmlns:a16="http://schemas.microsoft.com/office/drawing/2014/main" id="{83ACD80B-606E-4EB1-AD80-B21E1D88031D}"/>
              </a:ext>
            </a:extLst>
          </p:cNvPr>
          <p:cNvGrpSpPr/>
          <p:nvPr userDrawn="1"/>
        </p:nvGrpSpPr>
        <p:grpSpPr>
          <a:xfrm rot="18725377">
            <a:off x="-576339" y="-76385"/>
            <a:ext cx="1559849" cy="736313"/>
            <a:chOff x="2139351" y="698240"/>
            <a:chExt cx="1524000" cy="1310635"/>
          </a:xfrm>
        </p:grpSpPr>
        <p:sp>
          <p:nvSpPr>
            <p:cNvPr id="10" name="Rectangle 9">
              <a:extLst>
                <a:ext uri="{FF2B5EF4-FFF2-40B4-BE49-F238E27FC236}">
                  <a16:creationId xmlns:a16="http://schemas.microsoft.com/office/drawing/2014/main" id="{5C5EED42-61C0-497E-86E1-D66F3F771592}"/>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0AA76A-8B03-41E9-84AC-B24AF6B88BD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7B2073-F5BB-4761-938A-F62B15BCC957}"/>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1CAAD0-0FC0-47B8-A80B-C3887AED6E52}"/>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2D1D912F-57D7-404B-8BDC-5744DE78EE32}"/>
              </a:ext>
            </a:extLst>
          </p:cNvPr>
          <p:cNvCxnSpPr>
            <a:cxnSpLocks/>
          </p:cNvCxnSpPr>
          <p:nvPr userDrawn="1"/>
        </p:nvCxnSpPr>
        <p:spPr>
          <a:xfrm>
            <a:off x="696000" y="6195385"/>
            <a:ext cx="10800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Shape&#10;&#10;Description automatically generated with medium confidence">
            <a:extLst>
              <a:ext uri="{FF2B5EF4-FFF2-40B4-BE49-F238E27FC236}">
                <a16:creationId xmlns:a16="http://schemas.microsoft.com/office/drawing/2014/main" id="{6BD19B05-FD30-4092-8C41-FBB9687D37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4093" y="6421674"/>
            <a:ext cx="1634400" cy="299801"/>
          </a:xfrm>
          <a:prstGeom prst="rect">
            <a:avLst/>
          </a:prstGeom>
        </p:spPr>
      </p:pic>
    </p:spTree>
    <p:extLst>
      <p:ext uri="{BB962C8B-B14F-4D97-AF65-F5344CB8AC3E}">
        <p14:creationId xmlns:p14="http://schemas.microsoft.com/office/powerpoint/2010/main" val="418655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2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notesSlide" Target="../notesSlides/notesSlide10.xml"/><Relationship Id="rId9"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D73D7-5D55-4E08-9A9E-F81748DD4F13}"/>
              </a:ext>
            </a:extLst>
          </p:cNvPr>
          <p:cNvSpPr>
            <a:spLocks noGrp="1"/>
          </p:cNvSpPr>
          <p:nvPr>
            <p:ph type="ctrTitle"/>
          </p:nvPr>
        </p:nvSpPr>
        <p:spPr>
          <a:xfrm>
            <a:off x="723529" y="1260149"/>
            <a:ext cx="10377661" cy="1805894"/>
          </a:xfrm>
        </p:spPr>
        <p:txBody>
          <a:bodyPr>
            <a:noAutofit/>
          </a:bodyPr>
          <a:lstStyle/>
          <a:p>
            <a:pPr algn="l"/>
            <a:r>
              <a:rPr lang="en-GB" sz="4000"/>
              <a:t>Public Health Evidence &amp; Intelligence: </a:t>
            </a:r>
            <a:br>
              <a:rPr lang="en-GB" sz="4000"/>
            </a:br>
            <a:r>
              <a:rPr lang="en-GB" sz="4000"/>
              <a:t>JSNA Team</a:t>
            </a:r>
            <a:br>
              <a:rPr lang="en-GB" sz="4000"/>
            </a:br>
            <a:endParaRPr lang="en-GB" sz="4000" b="1">
              <a:latin typeface="Bahnschrift" panose="020B0502040204020203" pitchFamily="34" charset="0"/>
            </a:endParaRPr>
          </a:p>
        </p:txBody>
      </p:sp>
      <p:sp>
        <p:nvSpPr>
          <p:cNvPr id="5" name="Subtitle 4">
            <a:extLst>
              <a:ext uri="{FF2B5EF4-FFF2-40B4-BE49-F238E27FC236}">
                <a16:creationId xmlns:a16="http://schemas.microsoft.com/office/drawing/2014/main" id="{39BF22C0-F7A2-4D4A-BB79-D87305151720}"/>
              </a:ext>
            </a:extLst>
          </p:cNvPr>
          <p:cNvSpPr>
            <a:spLocks noGrp="1"/>
          </p:cNvSpPr>
          <p:nvPr>
            <p:ph type="subTitle" idx="1"/>
          </p:nvPr>
        </p:nvSpPr>
        <p:spPr>
          <a:xfrm>
            <a:off x="723528" y="3465279"/>
            <a:ext cx="9785809" cy="1031565"/>
          </a:xfrm>
        </p:spPr>
        <p:txBody>
          <a:bodyPr vert="horz" lIns="91440" tIns="45720" rIns="91440" bIns="45720" rtlCol="0" anchor="t">
            <a:normAutofit/>
          </a:bodyPr>
          <a:lstStyle/>
          <a:p>
            <a:pPr algn="l"/>
            <a:r>
              <a:rPr lang="en-GB" sz="4000">
                <a:solidFill>
                  <a:srgbClr val="F15B74"/>
                </a:solidFill>
                <a:latin typeface="Bahnschrift"/>
              </a:rPr>
              <a:t>Data Visualisation</a:t>
            </a:r>
            <a:endParaRPr lang="en-GB" sz="4000">
              <a:solidFill>
                <a:srgbClr val="F15B74"/>
              </a:solidFill>
              <a:latin typeface="Bahnschrift" panose="020B0502040204020203" pitchFamily="34" charset="0"/>
            </a:endParaRPr>
          </a:p>
        </p:txBody>
      </p:sp>
      <p:sp>
        <p:nvSpPr>
          <p:cNvPr id="28" name="TextBox 27">
            <a:extLst>
              <a:ext uri="{FF2B5EF4-FFF2-40B4-BE49-F238E27FC236}">
                <a16:creationId xmlns:a16="http://schemas.microsoft.com/office/drawing/2014/main" id="{F8652583-2CDF-4501-89C4-D3FB186CDD4F}"/>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sp>
        <p:nvSpPr>
          <p:cNvPr id="3" name="Slide Number Placeholder 2">
            <a:extLst>
              <a:ext uri="{FF2B5EF4-FFF2-40B4-BE49-F238E27FC236}">
                <a16:creationId xmlns:a16="http://schemas.microsoft.com/office/drawing/2014/main" id="{449D60C7-BBFA-4E05-B3B9-318237ACF651}"/>
              </a:ext>
            </a:extLst>
          </p:cNvPr>
          <p:cNvSpPr>
            <a:spLocks noGrp="1"/>
          </p:cNvSpPr>
          <p:nvPr>
            <p:ph type="sldNum" sz="quarter" idx="12"/>
          </p:nvPr>
        </p:nvSpPr>
        <p:spPr>
          <a:xfrm>
            <a:off x="10684565" y="6356349"/>
            <a:ext cx="41662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7" name="Rectangle 6">
            <a:extLst>
              <a:ext uri="{FF2B5EF4-FFF2-40B4-BE49-F238E27FC236}">
                <a16:creationId xmlns:a16="http://schemas.microsoft.com/office/drawing/2014/main" id="{E408CAEC-249E-4B47-83BD-7D89FECC881D}"/>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ubtitle 4">
            <a:extLst>
              <a:ext uri="{FF2B5EF4-FFF2-40B4-BE49-F238E27FC236}">
                <a16:creationId xmlns:a16="http://schemas.microsoft.com/office/drawing/2014/main" id="{CC27EE0F-58A5-4465-801B-797004AB964C}"/>
              </a:ext>
            </a:extLst>
          </p:cNvPr>
          <p:cNvSpPr txBox="1">
            <a:spLocks/>
          </p:cNvSpPr>
          <p:nvPr/>
        </p:nvSpPr>
        <p:spPr>
          <a:xfrm>
            <a:off x="723529" y="4854529"/>
            <a:ext cx="9091032" cy="91540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Bahnschrift" panose="020B05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Bahnschrift" panose="020B0502040204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Bahnschrift" panose="020B0502040204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panose="020B0502040204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panose="020B0502040204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latin typeface="Bahnschrift"/>
              </a:rPr>
              <a:t>May 2023</a:t>
            </a:r>
          </a:p>
        </p:txBody>
      </p:sp>
      <p:pic>
        <p:nvPicPr>
          <p:cNvPr id="2" name="Content Placeholder 8">
            <a:extLst>
              <a:ext uri="{FF2B5EF4-FFF2-40B4-BE49-F238E27FC236}">
                <a16:creationId xmlns:a16="http://schemas.microsoft.com/office/drawing/2014/main" id="{61398EC2-A1BF-C455-081E-B74EA42E4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pic>
        <p:nvPicPr>
          <p:cNvPr id="6" name="Recorded Sound">
            <a:hlinkClick r:id="" action="ppaction://media"/>
            <a:extLst>
              <a:ext uri="{FF2B5EF4-FFF2-40B4-BE49-F238E27FC236}">
                <a16:creationId xmlns:a16="http://schemas.microsoft.com/office/drawing/2014/main" id="{DB1ED4C7-5FF6-81B2-287C-3D8EA6FB2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4592" y="404664"/>
            <a:ext cx="406400" cy="406400"/>
          </a:xfrm>
          <a:prstGeom prst="rect">
            <a:avLst/>
          </a:prstGeom>
        </p:spPr>
      </p:pic>
    </p:spTree>
    <p:extLst>
      <p:ext uri="{BB962C8B-B14F-4D97-AF65-F5344CB8AC3E}">
        <p14:creationId xmlns:p14="http://schemas.microsoft.com/office/powerpoint/2010/main" val="35808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JSNA</a:t>
            </a: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10</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pic>
        <p:nvPicPr>
          <p:cNvPr id="10" name="Picture 9">
            <a:extLst>
              <a:ext uri="{FF2B5EF4-FFF2-40B4-BE49-F238E27FC236}">
                <a16:creationId xmlns:a16="http://schemas.microsoft.com/office/drawing/2014/main" id="{EED6106B-4B18-8C5E-D2CF-8D6B1B40DB22}"/>
              </a:ext>
            </a:extLst>
          </p:cNvPr>
          <p:cNvPicPr>
            <a:picLocks noChangeAspect="1"/>
          </p:cNvPicPr>
          <p:nvPr/>
        </p:nvPicPr>
        <p:blipFill>
          <a:blip r:embed="rId6"/>
          <a:stretch>
            <a:fillRect/>
          </a:stretch>
        </p:blipFill>
        <p:spPr>
          <a:xfrm>
            <a:off x="6081712" y="3582235"/>
            <a:ext cx="561975" cy="471067"/>
          </a:xfrm>
          <a:prstGeom prst="rect">
            <a:avLst/>
          </a:prstGeom>
        </p:spPr>
      </p:pic>
      <p:grpSp>
        <p:nvGrpSpPr>
          <p:cNvPr id="11" name="Group 10">
            <a:extLst>
              <a:ext uri="{FF2B5EF4-FFF2-40B4-BE49-F238E27FC236}">
                <a16:creationId xmlns:a16="http://schemas.microsoft.com/office/drawing/2014/main" id="{5C2795DC-537C-DA75-5F65-817F07B37008}"/>
              </a:ext>
            </a:extLst>
          </p:cNvPr>
          <p:cNvGrpSpPr/>
          <p:nvPr/>
        </p:nvGrpSpPr>
        <p:grpSpPr>
          <a:xfrm>
            <a:off x="2415540" y="2971440"/>
            <a:ext cx="7360920" cy="915120"/>
            <a:chOff x="525780" y="140364"/>
            <a:chExt cx="7360920" cy="915120"/>
          </a:xfrm>
        </p:grpSpPr>
        <p:sp>
          <p:nvSpPr>
            <p:cNvPr id="12" name="Rectangle: Rounded Corners 11">
              <a:extLst>
                <a:ext uri="{FF2B5EF4-FFF2-40B4-BE49-F238E27FC236}">
                  <a16:creationId xmlns:a16="http://schemas.microsoft.com/office/drawing/2014/main" id="{2F1E9067-5368-314F-8ECA-E4481B4F49B8}"/>
                </a:ext>
              </a:extLst>
            </p:cNvPr>
            <p:cNvSpPr/>
            <p:nvPr/>
          </p:nvSpPr>
          <p:spPr>
            <a:xfrm>
              <a:off x="525780" y="140364"/>
              <a:ext cx="7360920" cy="915120"/>
            </a:xfrm>
            <a:prstGeom prst="roundRect">
              <a:avLst/>
            </a:prstGeom>
            <a:solidFill>
              <a:srgbClr val="96CE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A007E788-69CC-FA38-4480-C51A13CA0865}"/>
                </a:ext>
              </a:extLst>
            </p:cNvPr>
            <p:cNvSpPr txBox="1"/>
            <p:nvPr/>
          </p:nvSpPr>
          <p:spPr>
            <a:xfrm>
              <a:off x="570452" y="185036"/>
              <a:ext cx="727157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GB" sz="3100" kern="1200"/>
                <a:t>Find out more</a:t>
              </a:r>
              <a:endParaRPr lang="en-US" sz="3100" kern="1200"/>
            </a:p>
          </p:txBody>
        </p:sp>
      </p:grpSp>
      <p:graphicFrame>
        <p:nvGraphicFramePr>
          <p:cNvPr id="14" name="Content Placeholder 2">
            <a:extLst>
              <a:ext uri="{FF2B5EF4-FFF2-40B4-BE49-F238E27FC236}">
                <a16:creationId xmlns:a16="http://schemas.microsoft.com/office/drawing/2014/main" id="{A10256A5-0FD1-6A48-A442-C5B52B258353}"/>
              </a:ext>
            </a:extLst>
          </p:cNvPr>
          <p:cNvGraphicFramePr>
            <a:graphicFrameLocks/>
          </p:cNvGraphicFramePr>
          <p:nvPr>
            <p:extLst>
              <p:ext uri="{D42A27DB-BD31-4B8C-83A1-F6EECF244321}">
                <p14:modId xmlns:p14="http://schemas.microsoft.com/office/powerpoint/2010/main" val="147956227"/>
              </p:ext>
            </p:extLst>
          </p:nvPr>
        </p:nvGraphicFramePr>
        <p:xfrm>
          <a:off x="724930" y="1268628"/>
          <a:ext cx="10515600" cy="47370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Picture 14">
            <a:extLst>
              <a:ext uri="{FF2B5EF4-FFF2-40B4-BE49-F238E27FC236}">
                <a16:creationId xmlns:a16="http://schemas.microsoft.com/office/drawing/2014/main" id="{F99D1BBD-75F8-7322-0C30-B9A2CF4597DB}"/>
              </a:ext>
            </a:extLst>
          </p:cNvPr>
          <p:cNvPicPr>
            <a:picLocks noChangeAspect="1"/>
          </p:cNvPicPr>
          <p:nvPr/>
        </p:nvPicPr>
        <p:blipFill>
          <a:blip r:embed="rId12"/>
          <a:stretch>
            <a:fillRect/>
          </a:stretch>
        </p:blipFill>
        <p:spPr>
          <a:xfrm>
            <a:off x="1859681" y="2942406"/>
            <a:ext cx="382752" cy="311392"/>
          </a:xfrm>
          <a:prstGeom prst="rect">
            <a:avLst/>
          </a:prstGeom>
        </p:spPr>
      </p:pic>
      <p:pic>
        <p:nvPicPr>
          <p:cNvPr id="16" name="Picture 15">
            <a:extLst>
              <a:ext uri="{FF2B5EF4-FFF2-40B4-BE49-F238E27FC236}">
                <a16:creationId xmlns:a16="http://schemas.microsoft.com/office/drawing/2014/main" id="{10CDA24E-F98D-6D92-1844-2741D75BD5E8}"/>
              </a:ext>
            </a:extLst>
          </p:cNvPr>
          <p:cNvPicPr>
            <a:picLocks noChangeAspect="1"/>
          </p:cNvPicPr>
          <p:nvPr/>
        </p:nvPicPr>
        <p:blipFill>
          <a:blip r:embed="rId6"/>
          <a:stretch>
            <a:fillRect/>
          </a:stretch>
        </p:blipFill>
        <p:spPr>
          <a:xfrm>
            <a:off x="1872381" y="3300855"/>
            <a:ext cx="382753" cy="320837"/>
          </a:xfrm>
          <a:prstGeom prst="rect">
            <a:avLst/>
          </a:prstGeom>
        </p:spPr>
      </p:pic>
      <p:pic>
        <p:nvPicPr>
          <p:cNvPr id="3" name="Recorded Sound">
            <a:hlinkClick r:id="" action="ppaction://media"/>
            <a:extLst>
              <a:ext uri="{FF2B5EF4-FFF2-40B4-BE49-F238E27FC236}">
                <a16:creationId xmlns:a16="http://schemas.microsoft.com/office/drawing/2014/main" id="{48892F0E-A7DC-9C55-EC24-DEF32286DE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40193" y="377825"/>
            <a:ext cx="406400" cy="406400"/>
          </a:xfrm>
          <a:prstGeom prst="rect">
            <a:avLst/>
          </a:prstGeom>
        </p:spPr>
      </p:pic>
    </p:spTree>
    <p:extLst>
      <p:ext uri="{BB962C8B-B14F-4D97-AF65-F5344CB8AC3E}">
        <p14:creationId xmlns:p14="http://schemas.microsoft.com/office/powerpoint/2010/main" val="32910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 we are talking about today</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p:txBody>
          <a:bodyPr vert="horz" lIns="91440" tIns="45720" rIns="91440" bIns="45720" rtlCol="0" anchor="t">
            <a:normAutofit/>
          </a:bodyPr>
          <a:lstStyle/>
          <a:p>
            <a:pPr marL="0" indent="0">
              <a:buNone/>
            </a:pPr>
            <a:endParaRPr lang="en-GB" sz="1000">
              <a:latin typeface="Bahnschrift"/>
            </a:endParaRPr>
          </a:p>
          <a:p>
            <a:pPr marL="514350" indent="-514350">
              <a:buAutoNum type="arabicPeriod"/>
            </a:pPr>
            <a:r>
              <a:rPr lang="en-GB" b="1">
                <a:latin typeface="Bahnschrift"/>
              </a:rPr>
              <a:t>Overview of JSNA products</a:t>
            </a:r>
          </a:p>
          <a:p>
            <a:pPr marL="514350" indent="-514350">
              <a:buAutoNum type="arabicPeriod"/>
            </a:pPr>
            <a:r>
              <a:rPr lang="en-GB" b="1">
                <a:latin typeface="Bahnschrift"/>
              </a:rPr>
              <a:t>Graphs and tables</a:t>
            </a:r>
          </a:p>
          <a:p>
            <a:pPr marL="514350" indent="-514350">
              <a:buAutoNum type="arabicPeriod"/>
            </a:pPr>
            <a:r>
              <a:rPr lang="en-GB" b="1">
                <a:latin typeface="Bahnschrift"/>
              </a:rPr>
              <a:t>Population and demographic data</a:t>
            </a:r>
          </a:p>
          <a:p>
            <a:pPr marL="514350" indent="-514350">
              <a:buAutoNum type="arabicPeriod"/>
            </a:pPr>
            <a:r>
              <a:rPr lang="en-GB" b="1">
                <a:latin typeface="Bahnschrift"/>
              </a:rPr>
              <a:t>Infographics</a:t>
            </a:r>
          </a:p>
          <a:p>
            <a:pPr marL="514350" indent="-514350">
              <a:buAutoNum type="arabicPeriod"/>
            </a:pPr>
            <a:r>
              <a:rPr lang="en-GB" b="1">
                <a:latin typeface="Bahnschrift"/>
              </a:rPr>
              <a:t>Maps</a:t>
            </a:r>
          </a:p>
          <a:p>
            <a:pPr marL="0" indent="0">
              <a:buNone/>
            </a:pPr>
            <a:endParaRPr lang="en-GB" sz="100">
              <a:latin typeface="Bahnschrift"/>
            </a:endParaRPr>
          </a:p>
          <a:p>
            <a:pPr marL="0" indent="0">
              <a:buNone/>
            </a:pPr>
            <a:endParaRPr lang="en-GB" sz="100">
              <a:latin typeface="Bahnschrift"/>
            </a:endParaRP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2</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8" name="Content Placeholder 8">
            <a:extLst>
              <a:ext uri="{FF2B5EF4-FFF2-40B4-BE49-F238E27FC236}">
                <a16:creationId xmlns:a16="http://schemas.microsoft.com/office/drawing/2014/main" id="{183BBE1A-6117-EBF7-A653-7A1E70C3B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pic>
        <p:nvPicPr>
          <p:cNvPr id="9" name="Recorded Sound">
            <a:hlinkClick r:id="" action="ppaction://media"/>
            <a:extLst>
              <a:ext uri="{FF2B5EF4-FFF2-40B4-BE49-F238E27FC236}">
                <a16:creationId xmlns:a16="http://schemas.microsoft.com/office/drawing/2014/main" id="{6B730D72-1900-2A1A-C1AB-CCFD5EC360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7258" y="365125"/>
            <a:ext cx="406400" cy="406400"/>
          </a:xfrm>
          <a:prstGeom prst="rect">
            <a:avLst/>
          </a:prstGeom>
        </p:spPr>
      </p:pic>
    </p:spTree>
    <p:extLst>
      <p:ext uri="{BB962C8B-B14F-4D97-AF65-F5344CB8AC3E}">
        <p14:creationId xmlns:p14="http://schemas.microsoft.com/office/powerpoint/2010/main" val="5794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1015738" y="1764503"/>
            <a:ext cx="3505224" cy="4059082"/>
          </a:xfrm>
        </p:spPr>
        <p:txBody>
          <a:bodyPr vert="horz" lIns="91440" tIns="45720" rIns="91440" bIns="45720" rtlCol="0" anchor="t">
            <a:normAutofit/>
          </a:bodyPr>
          <a:lstStyle/>
          <a:p>
            <a:pPr marL="0" indent="0">
              <a:buNone/>
            </a:pPr>
            <a:r>
              <a:rPr lang="en-GB" b="1">
                <a:latin typeface="Bahnschrift"/>
              </a:rPr>
              <a:t>JSNA products:</a:t>
            </a:r>
            <a:endParaRPr lang="en-GB">
              <a:latin typeface="Bahnschrift"/>
            </a:endParaRPr>
          </a:p>
          <a:p>
            <a:r>
              <a:rPr lang="en-GB" sz="2000">
                <a:latin typeface="Bahnschrift"/>
              </a:rPr>
              <a:t>JSNAs</a:t>
            </a:r>
          </a:p>
          <a:p>
            <a:r>
              <a:rPr lang="en-GB" sz="2000">
                <a:latin typeface="Bahnschrift"/>
              </a:rPr>
              <a:t>JSNA Briefings</a:t>
            </a:r>
          </a:p>
          <a:p>
            <a:r>
              <a:rPr lang="en-GB" sz="2000">
                <a:latin typeface="Bahnschrift"/>
              </a:rPr>
              <a:t>JSNA Lite Bites</a:t>
            </a:r>
          </a:p>
          <a:p>
            <a:r>
              <a:rPr lang="en-GB" sz="2000">
                <a:latin typeface="Bahnschrift"/>
              </a:rPr>
              <a:t>JSNA-on-a-page</a:t>
            </a:r>
          </a:p>
          <a:p>
            <a:pPr marL="0" indent="0">
              <a:buNone/>
            </a:pPr>
            <a:r>
              <a:rPr lang="en-GB" sz="2000">
                <a:latin typeface="Bahnschrift"/>
              </a:rPr>
              <a:t>   (plus accessible version)</a:t>
            </a:r>
          </a:p>
          <a:p>
            <a:r>
              <a:rPr lang="en-GB" sz="2000">
                <a:latin typeface="Bahnschrift"/>
              </a:rPr>
              <a:t>Bespoke JSNAs or larger projects </a:t>
            </a:r>
            <a:r>
              <a:rPr lang="en-GB" sz="1600">
                <a:latin typeface="Bahnschrift"/>
              </a:rPr>
              <a:t>(£)</a:t>
            </a:r>
          </a:p>
          <a:p>
            <a:pPr marL="0" indent="0">
              <a:buNone/>
            </a:pPr>
            <a:endParaRPr lang="en-GB" b="1"/>
          </a:p>
          <a:p>
            <a:endParaRPr lang="en-GB"/>
          </a:p>
        </p:txBody>
      </p:sp>
      <p:pic>
        <p:nvPicPr>
          <p:cNvPr id="19" name="Picture 18">
            <a:extLst>
              <a:ext uri="{FF2B5EF4-FFF2-40B4-BE49-F238E27FC236}">
                <a16:creationId xmlns:a16="http://schemas.microsoft.com/office/drawing/2014/main" id="{6E444080-A2AA-4ADD-84C2-1A5C356B47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122744">
            <a:off x="4237182" y="1681768"/>
            <a:ext cx="2889106" cy="3987201"/>
          </a:xfrm>
          <a:prstGeom prst="rect">
            <a:avLst/>
          </a:prstGeom>
        </p:spPr>
      </p:pic>
      <p:pic>
        <p:nvPicPr>
          <p:cNvPr id="13" name="Picture 12">
            <a:extLst>
              <a:ext uri="{FF2B5EF4-FFF2-40B4-BE49-F238E27FC236}">
                <a16:creationId xmlns:a16="http://schemas.microsoft.com/office/drawing/2014/main" id="{9DD6B156-1ACE-48D2-95BD-47363AE9CF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908224">
            <a:off x="5442775" y="1715837"/>
            <a:ext cx="2533131" cy="3594872"/>
          </a:xfrm>
          <a:prstGeom prst="rect">
            <a:avLst/>
          </a:prstGeom>
          <a:ln w="28575">
            <a:solidFill>
              <a:schemeClr val="bg2">
                <a:lumMod val="90000"/>
              </a:schemeClr>
            </a:solidFill>
          </a:ln>
        </p:spPr>
      </p:pic>
      <p:pic>
        <p:nvPicPr>
          <p:cNvPr id="11" name="Picture 10">
            <a:extLst>
              <a:ext uri="{FF2B5EF4-FFF2-40B4-BE49-F238E27FC236}">
                <a16:creationId xmlns:a16="http://schemas.microsoft.com/office/drawing/2014/main" id="{13EBD8FB-9C24-478D-9C5C-714146464039}"/>
              </a:ext>
            </a:extLst>
          </p:cNvPr>
          <p:cNvPicPr>
            <a:picLocks noChangeAspect="1"/>
          </p:cNvPicPr>
          <p:nvPr/>
        </p:nvPicPr>
        <p:blipFill>
          <a:blip r:embed="rId7"/>
          <a:stretch>
            <a:fillRect/>
          </a:stretch>
        </p:blipFill>
        <p:spPr>
          <a:xfrm rot="21355320">
            <a:off x="6598570" y="1528028"/>
            <a:ext cx="2615716" cy="3833756"/>
          </a:xfrm>
          <a:prstGeom prst="rect">
            <a:avLst/>
          </a:prstGeom>
        </p:spPr>
      </p:pic>
      <p:pic>
        <p:nvPicPr>
          <p:cNvPr id="17" name="Picture 16">
            <a:extLst>
              <a:ext uri="{FF2B5EF4-FFF2-40B4-BE49-F238E27FC236}">
                <a16:creationId xmlns:a16="http://schemas.microsoft.com/office/drawing/2014/main" id="{39C6B323-381A-4E93-8626-695E04AB7B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338868">
            <a:off x="7482867" y="1628106"/>
            <a:ext cx="2627400" cy="3734218"/>
          </a:xfrm>
          <a:prstGeom prst="rect">
            <a:avLst/>
          </a:prstGeom>
          <a:ln w="38100">
            <a:solidFill>
              <a:schemeClr val="bg2">
                <a:lumMod val="90000"/>
              </a:schemeClr>
            </a:solidFill>
          </a:ln>
        </p:spPr>
      </p:pic>
      <p:pic>
        <p:nvPicPr>
          <p:cNvPr id="15" name="Picture 14">
            <a:extLst>
              <a:ext uri="{FF2B5EF4-FFF2-40B4-BE49-F238E27FC236}">
                <a16:creationId xmlns:a16="http://schemas.microsoft.com/office/drawing/2014/main" id="{02315277-12AF-454E-85C0-747D025F0DCA}"/>
              </a:ext>
            </a:extLst>
          </p:cNvPr>
          <p:cNvPicPr>
            <a:picLocks noChangeAspect="1"/>
          </p:cNvPicPr>
          <p:nvPr/>
        </p:nvPicPr>
        <p:blipFill>
          <a:blip r:embed="rId9"/>
          <a:stretch>
            <a:fillRect/>
          </a:stretch>
        </p:blipFill>
        <p:spPr>
          <a:xfrm rot="654735">
            <a:off x="8450185" y="1731217"/>
            <a:ext cx="2628095" cy="3878677"/>
          </a:xfrm>
          <a:prstGeom prst="rect">
            <a:avLst/>
          </a:prstGeom>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a:xfrm>
            <a:off x="776294" y="306621"/>
            <a:ext cx="10515600" cy="1325563"/>
          </a:xfrm>
        </p:spPr>
        <p:txBody>
          <a:bodyPr/>
          <a:lstStyle/>
          <a:p>
            <a:r>
              <a:rPr lang="en-GB">
                <a:latin typeface="Bahnschrift"/>
              </a:rPr>
              <a:t>What do we do – JSNA products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3</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10" name="Recorded Sound">
            <a:hlinkClick r:id="" action="ppaction://media"/>
            <a:extLst>
              <a:ext uri="{FF2B5EF4-FFF2-40B4-BE49-F238E27FC236}">
                <a16:creationId xmlns:a16="http://schemas.microsoft.com/office/drawing/2014/main" id="{FF75B672-2C57-2C6C-A761-54163BDB40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15706" y="306621"/>
            <a:ext cx="406400" cy="406400"/>
          </a:xfrm>
          <a:prstGeom prst="rect">
            <a:avLst/>
          </a:prstGeom>
        </p:spPr>
      </p:pic>
    </p:spTree>
    <p:extLst>
      <p:ext uri="{BB962C8B-B14F-4D97-AF65-F5344CB8AC3E}">
        <p14:creationId xmlns:p14="http://schemas.microsoft.com/office/powerpoint/2010/main" val="1190693090"/>
      </p:ext>
    </p:extLst>
  </p:cSld>
  <p:clrMapOvr>
    <a:masterClrMapping/>
  </p:clrMapOvr>
  <mc:AlternateContent xmlns:mc="http://schemas.openxmlformats.org/markup-compatibility/2006" xmlns:p14="http://schemas.microsoft.com/office/powerpoint/2010/main">
    <mc:Choice Requires="p14">
      <p:transition spd="slow" p14:dur="2000" advTm="38130"/>
    </mc:Choice>
    <mc:Fallback xmlns="">
      <p:transition spd="slow" advTm="38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Graphs and tables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4</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808129" y="1690688"/>
            <a:ext cx="6175547" cy="4486275"/>
          </a:xfrm>
        </p:spPr>
        <p:txBody>
          <a:bodyPr vert="horz" lIns="91440" tIns="45720" rIns="91440" bIns="45720" rtlCol="0" anchor="t">
            <a:normAutofit fontScale="92500" lnSpcReduction="20000"/>
          </a:bodyPr>
          <a:lstStyle/>
          <a:p>
            <a:r>
              <a:rPr lang="en-GB"/>
              <a:t>Most data and information is presented in graphs and charts</a:t>
            </a:r>
          </a:p>
          <a:p>
            <a:endParaRPr lang="en-GB" sz="1000"/>
          </a:p>
          <a:p>
            <a:r>
              <a:rPr lang="en-GB"/>
              <a:t>Graphs and charts help to visualise trends over time and identify differences between different areas or population groups</a:t>
            </a:r>
          </a:p>
          <a:p>
            <a:endParaRPr lang="en-GB" sz="1200"/>
          </a:p>
          <a:p>
            <a:r>
              <a:rPr lang="en-GB"/>
              <a:t>Using graphs allows us to add statistical significance measures</a:t>
            </a:r>
          </a:p>
          <a:p>
            <a:endParaRPr lang="en-GB" sz="1200"/>
          </a:p>
          <a:p>
            <a:r>
              <a:rPr lang="en-GB"/>
              <a:t>Tables are also sometimes used to show data in multiple formats or where there is a large variation in data</a:t>
            </a:r>
          </a:p>
        </p:txBody>
      </p:sp>
      <p:pic>
        <p:nvPicPr>
          <p:cNvPr id="3" name="Picture 2">
            <a:extLst>
              <a:ext uri="{FF2B5EF4-FFF2-40B4-BE49-F238E27FC236}">
                <a16:creationId xmlns:a16="http://schemas.microsoft.com/office/drawing/2014/main" id="{A530DC8A-DD25-590F-2D28-C93F5B7216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7307786" y="688950"/>
            <a:ext cx="4509009" cy="2906454"/>
          </a:xfrm>
          <a:prstGeom prst="rect">
            <a:avLst/>
          </a:prstGeom>
          <a:noFill/>
        </p:spPr>
      </p:pic>
      <p:pic>
        <p:nvPicPr>
          <p:cNvPr id="14" name="Picture 13">
            <a:extLst>
              <a:ext uri="{FF2B5EF4-FFF2-40B4-BE49-F238E27FC236}">
                <a16:creationId xmlns:a16="http://schemas.microsoft.com/office/drawing/2014/main" id="{4E21B4D5-8FEA-32F7-4387-A085EA620E35}"/>
              </a:ext>
            </a:extLst>
          </p:cNvPr>
          <p:cNvPicPr>
            <a:picLocks noChangeAspect="1"/>
          </p:cNvPicPr>
          <p:nvPr/>
        </p:nvPicPr>
        <p:blipFill>
          <a:blip r:embed="rId7"/>
          <a:stretch>
            <a:fillRect/>
          </a:stretch>
        </p:blipFill>
        <p:spPr>
          <a:xfrm>
            <a:off x="7446672" y="3776605"/>
            <a:ext cx="4231238" cy="2099772"/>
          </a:xfrm>
          <a:prstGeom prst="rect">
            <a:avLst/>
          </a:prstGeom>
        </p:spPr>
      </p:pic>
      <p:pic>
        <p:nvPicPr>
          <p:cNvPr id="17" name="Recorded Sound">
            <a:hlinkClick r:id="" action="ppaction://media"/>
            <a:extLst>
              <a:ext uri="{FF2B5EF4-FFF2-40B4-BE49-F238E27FC236}">
                <a16:creationId xmlns:a16="http://schemas.microsoft.com/office/drawing/2014/main" id="{F306AD42-E0A1-CE25-77F5-F9A8937353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10" y="282550"/>
            <a:ext cx="406400" cy="406400"/>
          </a:xfrm>
          <a:prstGeom prst="rect">
            <a:avLst/>
          </a:prstGeom>
        </p:spPr>
      </p:pic>
    </p:spTree>
    <p:extLst>
      <p:ext uri="{BB962C8B-B14F-4D97-AF65-F5344CB8AC3E}">
        <p14:creationId xmlns:p14="http://schemas.microsoft.com/office/powerpoint/2010/main" val="37401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Confidence intervals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5</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23530" y="1568025"/>
            <a:ext cx="5742658" cy="4637178"/>
          </a:xfrm>
        </p:spPr>
        <p:txBody>
          <a:bodyPr vert="horz" lIns="91440" tIns="45720" rIns="91440" bIns="45720" rtlCol="0" anchor="t">
            <a:normAutofit fontScale="92500" lnSpcReduction="10000"/>
          </a:bodyPr>
          <a:lstStyle/>
          <a:p>
            <a:r>
              <a:rPr lang="en-GB" sz="2400"/>
              <a:t>We use confidence intervals to measure statistically significant trends or differences between areas or groups</a:t>
            </a:r>
          </a:p>
          <a:p>
            <a:endParaRPr lang="en-GB" sz="1000"/>
          </a:p>
          <a:p>
            <a:r>
              <a:rPr lang="en-GB" sz="2400"/>
              <a:t>Overlapping confidence intervals mean that the data is statistically similar, whereas data that does not overlap indicates significant differences in the data (see top left example)</a:t>
            </a:r>
          </a:p>
          <a:p>
            <a:endParaRPr lang="en-GB" sz="1000"/>
          </a:p>
          <a:p>
            <a:r>
              <a:rPr lang="en-GB" sz="2400"/>
              <a:t>Example in bottom right shows that breast cancer screening coverage in Three Rivers has significantly decreased in the last 2 years and was significantly lower than Hertfordshire and England in 2022</a:t>
            </a:r>
          </a:p>
        </p:txBody>
      </p:sp>
      <p:pic>
        <p:nvPicPr>
          <p:cNvPr id="10" name="Picture 9">
            <a:extLst>
              <a:ext uri="{FF2B5EF4-FFF2-40B4-BE49-F238E27FC236}">
                <a16:creationId xmlns:a16="http://schemas.microsoft.com/office/drawing/2014/main" id="{211D0B60-C611-DD73-1968-6F9ECFBF7C95}"/>
              </a:ext>
            </a:extLst>
          </p:cNvPr>
          <p:cNvPicPr>
            <a:picLocks noChangeAspect="1"/>
          </p:cNvPicPr>
          <p:nvPr/>
        </p:nvPicPr>
        <p:blipFill rotWithShape="1">
          <a:blip r:embed="rId6"/>
          <a:srcRect t="32899"/>
          <a:stretch/>
        </p:blipFill>
        <p:spPr>
          <a:xfrm>
            <a:off x="6703110" y="871699"/>
            <a:ext cx="5094708" cy="2327849"/>
          </a:xfrm>
          <a:prstGeom prst="rect">
            <a:avLst/>
          </a:prstGeom>
        </p:spPr>
      </p:pic>
      <p:pic>
        <p:nvPicPr>
          <p:cNvPr id="12" name="Picture 11" descr="Bar chart showing the percentage of breast cancer screening coverage for women aged 53-70 years in England, Hertfordshire and Three Rivers between 2018 and 2022">
            <a:extLst>
              <a:ext uri="{FF2B5EF4-FFF2-40B4-BE49-F238E27FC236}">
                <a16:creationId xmlns:a16="http://schemas.microsoft.com/office/drawing/2014/main" id="{A4B7B97C-8F1F-C840-BCB6-DD7CBFFB7BA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73040" y="3336073"/>
            <a:ext cx="5152103" cy="2575765"/>
          </a:xfrm>
          <a:prstGeom prst="rect">
            <a:avLst/>
          </a:prstGeom>
          <a:noFill/>
        </p:spPr>
      </p:pic>
      <p:pic>
        <p:nvPicPr>
          <p:cNvPr id="13" name="Recorded Sound">
            <a:hlinkClick r:id="" action="ppaction://media"/>
            <a:extLst>
              <a:ext uri="{FF2B5EF4-FFF2-40B4-BE49-F238E27FC236}">
                <a16:creationId xmlns:a16="http://schemas.microsoft.com/office/drawing/2014/main" id="{4281B8E5-EF91-97C9-6C89-DDB44CDC1B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8743" y="345501"/>
            <a:ext cx="406400" cy="406400"/>
          </a:xfrm>
          <a:prstGeom prst="rect">
            <a:avLst/>
          </a:prstGeom>
        </p:spPr>
      </p:pic>
    </p:spTree>
    <p:extLst>
      <p:ext uri="{BB962C8B-B14F-4D97-AF65-F5344CB8AC3E}">
        <p14:creationId xmlns:p14="http://schemas.microsoft.com/office/powerpoint/2010/main" val="5728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0F15B0-72FF-22E3-F653-8977F973D712}"/>
              </a:ext>
            </a:extLst>
          </p:cNvPr>
          <p:cNvPicPr>
            <a:picLocks noChangeAspect="1"/>
          </p:cNvPicPr>
          <p:nvPr/>
        </p:nvPicPr>
        <p:blipFill rotWithShape="1">
          <a:blip r:embed="rId5"/>
          <a:srcRect t="2619"/>
          <a:stretch/>
        </p:blipFill>
        <p:spPr bwMode="auto">
          <a:xfrm>
            <a:off x="7302715" y="1539785"/>
            <a:ext cx="3678924" cy="2470414"/>
          </a:xfrm>
          <a:prstGeom prst="rect">
            <a:avLst/>
          </a:prstGeom>
          <a:ln>
            <a:noFill/>
          </a:ln>
          <a:extLst>
            <a:ext uri="{53640926-AAD7-44D8-BBD7-CCE9431645EC}">
              <a14:shadowObscured xmlns:a14="http://schemas.microsoft.com/office/drawing/2010/main"/>
            </a:ext>
          </a:extLst>
        </p:spPr>
      </p:pic>
      <p:pic>
        <p:nvPicPr>
          <p:cNvPr id="12" name="Picture 11" descr="A colour coded map showing the distribution of deprivation across Three Rivers, based on the Index of Multiple Deprivation Deciles (from 1 to 9). ">
            <a:extLst>
              <a:ext uri="{FF2B5EF4-FFF2-40B4-BE49-F238E27FC236}">
                <a16:creationId xmlns:a16="http://schemas.microsoft.com/office/drawing/2014/main" id="{110A3133-1C64-1422-2132-A81DFC74D009}"/>
              </a:ext>
            </a:extLst>
          </p:cNvPr>
          <p:cNvPicPr>
            <a:picLocks noChangeAspect="1"/>
          </p:cNvPicPr>
          <p:nvPr/>
        </p:nvPicPr>
        <p:blipFill>
          <a:blip r:embed="rId6"/>
          <a:stretch>
            <a:fillRect/>
          </a:stretch>
        </p:blipFill>
        <p:spPr>
          <a:xfrm>
            <a:off x="6178112" y="3796003"/>
            <a:ext cx="2582389" cy="2184865"/>
          </a:xfrm>
          <a:prstGeom prst="rect">
            <a:avLst/>
          </a:prstGeom>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Population and demographic data</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6</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23530" y="1539785"/>
            <a:ext cx="5503894" cy="4499355"/>
          </a:xfrm>
        </p:spPr>
        <p:txBody>
          <a:bodyPr vert="horz" lIns="91440" tIns="45720" rIns="91440" bIns="45720" rtlCol="0" anchor="t">
            <a:normAutofit/>
          </a:bodyPr>
          <a:lstStyle/>
          <a:p>
            <a:r>
              <a:rPr lang="en-GB"/>
              <a:t>In some cases, we may use demographic data to contextualise information in terms of the local population</a:t>
            </a:r>
          </a:p>
          <a:p>
            <a:endParaRPr lang="en-GB" sz="1000"/>
          </a:p>
          <a:p>
            <a:r>
              <a:rPr lang="en-GB"/>
              <a:t>Recent example from Three Rivers Health Inequalities JSNA: </a:t>
            </a:r>
          </a:p>
          <a:p>
            <a:pPr marL="722313" indent="-106363">
              <a:buFont typeface="Courier New" panose="02070309020205020404" pitchFamily="49" charset="0"/>
              <a:buChar char="o"/>
            </a:pPr>
            <a:r>
              <a:rPr lang="en-GB" sz="1900"/>
              <a:t> Age/sex population pyramid</a:t>
            </a:r>
          </a:p>
          <a:p>
            <a:pPr marL="722313" indent="-106363">
              <a:buFont typeface="Courier New" panose="02070309020205020404" pitchFamily="49" charset="0"/>
              <a:buChar char="o"/>
            </a:pPr>
            <a:r>
              <a:rPr lang="en-GB" sz="1900"/>
              <a:t> Deprivation map </a:t>
            </a:r>
          </a:p>
          <a:p>
            <a:pPr marL="722313" indent="-106363">
              <a:buFont typeface="Courier New" panose="02070309020205020404" pitchFamily="49" charset="0"/>
              <a:buChar char="o"/>
            </a:pPr>
            <a:r>
              <a:rPr lang="en-GB" sz="1900"/>
              <a:t> Characteristic groups by ward</a:t>
            </a:r>
          </a:p>
        </p:txBody>
      </p:sp>
      <p:pic>
        <p:nvPicPr>
          <p:cNvPr id="11" name="Picture 10">
            <a:extLst>
              <a:ext uri="{FF2B5EF4-FFF2-40B4-BE49-F238E27FC236}">
                <a16:creationId xmlns:a16="http://schemas.microsoft.com/office/drawing/2014/main" id="{76594D59-AF38-833F-4290-B88F3C47DE3C}"/>
              </a:ext>
            </a:extLst>
          </p:cNvPr>
          <p:cNvPicPr>
            <a:picLocks noChangeAspect="1"/>
          </p:cNvPicPr>
          <p:nvPr/>
        </p:nvPicPr>
        <p:blipFill>
          <a:blip r:embed="rId8"/>
          <a:stretch>
            <a:fillRect/>
          </a:stretch>
        </p:blipFill>
        <p:spPr>
          <a:xfrm>
            <a:off x="8704097" y="4047891"/>
            <a:ext cx="3182280" cy="1932977"/>
          </a:xfrm>
          <a:prstGeom prst="rect">
            <a:avLst/>
          </a:prstGeom>
        </p:spPr>
      </p:pic>
      <p:pic>
        <p:nvPicPr>
          <p:cNvPr id="14" name="Recorded Sound">
            <a:hlinkClick r:id="" action="ppaction://media"/>
            <a:extLst>
              <a:ext uri="{FF2B5EF4-FFF2-40B4-BE49-F238E27FC236}">
                <a16:creationId xmlns:a16="http://schemas.microsoft.com/office/drawing/2014/main" id="{2AEE94E4-FDF8-093E-E0CB-530AEDF568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79977" y="260648"/>
            <a:ext cx="406400" cy="406400"/>
          </a:xfrm>
          <a:prstGeom prst="rect">
            <a:avLst/>
          </a:prstGeom>
        </p:spPr>
      </p:pic>
    </p:spTree>
    <p:extLst>
      <p:ext uri="{BB962C8B-B14F-4D97-AF65-F5344CB8AC3E}">
        <p14:creationId xmlns:p14="http://schemas.microsoft.com/office/powerpoint/2010/main" val="33462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6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EE9B4A-BF04-E6CC-F072-E9A22068A6C9}"/>
              </a:ext>
            </a:extLst>
          </p:cNvPr>
          <p:cNvPicPr>
            <a:picLocks noChangeAspect="1"/>
          </p:cNvPicPr>
          <p:nvPr/>
        </p:nvPicPr>
        <p:blipFill>
          <a:blip r:embed="rId5"/>
          <a:stretch>
            <a:fillRect/>
          </a:stretch>
        </p:blipFill>
        <p:spPr>
          <a:xfrm rot="21384619">
            <a:off x="7111593" y="1742152"/>
            <a:ext cx="2644253" cy="3721370"/>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JSNA-on-a-page infographic</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7</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3023"/>
            <a:ext cx="6116494" cy="4490128"/>
          </a:xfrm>
        </p:spPr>
        <p:txBody>
          <a:bodyPr vert="horz" lIns="91440" tIns="45720" rIns="91440" bIns="45720" rtlCol="0" anchor="t">
            <a:normAutofit fontScale="92500" lnSpcReduction="10000"/>
          </a:bodyPr>
          <a:lstStyle/>
          <a:p>
            <a:r>
              <a:rPr lang="en-GB"/>
              <a:t>All JSNA briefings and full documents include a standard JSNA-on-a-page infographic</a:t>
            </a:r>
          </a:p>
          <a:p>
            <a:endParaRPr lang="en-GB" sz="1000"/>
          </a:p>
          <a:p>
            <a:r>
              <a:rPr lang="en-GB"/>
              <a:t>Provides one page summary for audiences requiring headline data and information</a:t>
            </a:r>
          </a:p>
          <a:p>
            <a:endParaRPr lang="en-GB" sz="1100"/>
          </a:p>
          <a:p>
            <a:r>
              <a:rPr lang="en-GB"/>
              <a:t>Summarises the key information including key risk factors, statistics and recommendations</a:t>
            </a:r>
          </a:p>
          <a:p>
            <a:endParaRPr lang="en-GB" sz="1100"/>
          </a:p>
          <a:p>
            <a:r>
              <a:rPr lang="en-GB"/>
              <a:t>Accessible version for screen readers</a:t>
            </a:r>
          </a:p>
        </p:txBody>
      </p:sp>
      <p:pic>
        <p:nvPicPr>
          <p:cNvPr id="17" name="Picture 16">
            <a:extLst>
              <a:ext uri="{FF2B5EF4-FFF2-40B4-BE49-F238E27FC236}">
                <a16:creationId xmlns:a16="http://schemas.microsoft.com/office/drawing/2014/main" id="{A5B21321-5A43-A6CE-6DB3-761444780B9A}"/>
              </a:ext>
            </a:extLst>
          </p:cNvPr>
          <p:cNvPicPr>
            <a:picLocks noChangeAspect="1"/>
          </p:cNvPicPr>
          <p:nvPr/>
        </p:nvPicPr>
        <p:blipFill>
          <a:blip r:embed="rId7"/>
          <a:stretch>
            <a:fillRect/>
          </a:stretch>
        </p:blipFill>
        <p:spPr>
          <a:xfrm rot="755044">
            <a:off x="8705776" y="1741860"/>
            <a:ext cx="2715065" cy="3835425"/>
          </a:xfrm>
          <a:prstGeom prst="rect">
            <a:avLst/>
          </a:prstGeom>
          <a:ln w="28575">
            <a:solidFill>
              <a:schemeClr val="bg2">
                <a:lumMod val="90000"/>
              </a:schemeClr>
            </a:solidFill>
          </a:ln>
        </p:spPr>
      </p:pic>
      <p:pic>
        <p:nvPicPr>
          <p:cNvPr id="20" name="Recorded Sound">
            <a:hlinkClick r:id="" action="ppaction://media"/>
            <a:extLst>
              <a:ext uri="{FF2B5EF4-FFF2-40B4-BE49-F238E27FC236}">
                <a16:creationId xmlns:a16="http://schemas.microsoft.com/office/drawing/2014/main" id="{B0A1BEEA-4925-581B-D9A6-5EB3F54E2C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456" y="319043"/>
            <a:ext cx="406400" cy="406400"/>
          </a:xfrm>
          <a:prstGeom prst="rect">
            <a:avLst/>
          </a:prstGeom>
        </p:spPr>
      </p:pic>
    </p:spTree>
    <p:extLst>
      <p:ext uri="{BB962C8B-B14F-4D97-AF65-F5344CB8AC3E}">
        <p14:creationId xmlns:p14="http://schemas.microsoft.com/office/powerpoint/2010/main" val="26434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41112B-2338-3C6B-8E9B-7A9438092F8E}"/>
              </a:ext>
            </a:extLst>
          </p:cNvPr>
          <p:cNvPicPr>
            <a:picLocks noChangeAspect="1"/>
          </p:cNvPicPr>
          <p:nvPr/>
        </p:nvPicPr>
        <p:blipFill rotWithShape="1">
          <a:blip r:embed="rId5">
            <a:extLst>
              <a:ext uri="{28A0092B-C50C-407E-A947-70E740481C1C}">
                <a14:useLocalDpi xmlns:a14="http://schemas.microsoft.com/office/drawing/2010/main" val="0"/>
              </a:ext>
            </a:extLst>
          </a:blip>
          <a:srcRect b="48611"/>
          <a:stretch/>
        </p:blipFill>
        <p:spPr>
          <a:xfrm rot="748212">
            <a:off x="10208883" y="430210"/>
            <a:ext cx="1206541" cy="5259387"/>
          </a:xfrm>
          <a:prstGeom prst="rect">
            <a:avLst/>
          </a:prstGeom>
          <a:ln w="28575">
            <a:solidFill>
              <a:schemeClr val="bg2">
                <a:lumMod val="90000"/>
              </a:schemeClr>
            </a:solidFill>
          </a:ln>
        </p:spPr>
      </p:pic>
      <p:pic>
        <p:nvPicPr>
          <p:cNvPr id="11" name="Picture 10" descr="Text&#10;&#10;Description automatically generated">
            <a:extLst>
              <a:ext uri="{FF2B5EF4-FFF2-40B4-BE49-F238E27FC236}">
                <a16:creationId xmlns:a16="http://schemas.microsoft.com/office/drawing/2014/main" id="{73AF8FC8-057D-311D-A9DE-973143A0D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452">
            <a:off x="9305687" y="392673"/>
            <a:ext cx="1236065" cy="5248639"/>
          </a:xfrm>
          <a:prstGeom prst="rect">
            <a:avLst/>
          </a:prstGeom>
          <a:ln w="19050">
            <a:solidFill>
              <a:schemeClr val="bg2">
                <a:lumMod val="90000"/>
              </a:schemeClr>
            </a:solidFill>
          </a:ln>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Bespoke infographics </a:t>
            </a:r>
            <a:r>
              <a:rPr lang="en-GB" sz="3600">
                <a:latin typeface="Bahnschrift"/>
              </a:rPr>
              <a:t>(£)</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8</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43048" y="6273845"/>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23530" y="1488438"/>
            <a:ext cx="7154882" cy="4664714"/>
          </a:xfrm>
        </p:spPr>
        <p:txBody>
          <a:bodyPr vert="horz" lIns="91440" tIns="45720" rIns="91440" bIns="45720" rtlCol="0" anchor="t">
            <a:normAutofit fontScale="92500" lnSpcReduction="10000"/>
          </a:bodyPr>
          <a:lstStyle/>
          <a:p>
            <a:r>
              <a:rPr lang="en-GB">
                <a:effectLst/>
                <a:cs typeface="Calibri" panose="020F0502020204030204" pitchFamily="34" charset="0"/>
              </a:rPr>
              <a:t>Provide </a:t>
            </a:r>
            <a:r>
              <a:rPr lang="en-GB">
                <a:cs typeface="Calibri" panose="020F0502020204030204" pitchFamily="34" charset="0"/>
              </a:rPr>
              <a:t>an engaging, visual summary of the key findings and data from the JSNA product</a:t>
            </a:r>
          </a:p>
          <a:p>
            <a:endParaRPr lang="en-GB" sz="1000">
              <a:effectLst/>
              <a:cs typeface="Calibri" panose="020F0502020204030204" pitchFamily="34" charset="0"/>
            </a:endParaRPr>
          </a:p>
          <a:p>
            <a:r>
              <a:rPr lang="en-GB">
                <a:effectLst/>
                <a:cs typeface="Calibri" panose="020F0502020204030204" pitchFamily="34" charset="0"/>
              </a:rPr>
              <a:t>Separate </a:t>
            </a:r>
            <a:r>
              <a:rPr lang="en-GB">
                <a:cs typeface="Calibri" panose="020F0502020204030204" pitchFamily="34" charset="0"/>
              </a:rPr>
              <a:t>data and information into key themes to ‘tell a story’</a:t>
            </a:r>
          </a:p>
          <a:p>
            <a:endParaRPr lang="en-GB" sz="1000">
              <a:effectLst/>
              <a:cs typeface="Calibri" panose="020F0502020204030204" pitchFamily="34" charset="0"/>
            </a:endParaRPr>
          </a:p>
          <a:p>
            <a:r>
              <a:rPr lang="en-GB">
                <a:effectLst/>
                <a:cs typeface="Calibri" panose="020F0502020204030204" pitchFamily="34" charset="0"/>
              </a:rPr>
              <a:t>Use icons, graphics and data widgets to present and emphasise information</a:t>
            </a:r>
          </a:p>
          <a:p>
            <a:endParaRPr lang="en-GB" sz="1200">
              <a:effectLst/>
              <a:cs typeface="Calibri" panose="020F0502020204030204" pitchFamily="34" charset="0"/>
            </a:endParaRPr>
          </a:p>
          <a:p>
            <a:r>
              <a:rPr lang="en-GB"/>
              <a:t>Recent examples:</a:t>
            </a:r>
          </a:p>
          <a:p>
            <a:pPr marL="722313" indent="-106363">
              <a:buFont typeface="Courier New" panose="02070309020205020404" pitchFamily="49" charset="0"/>
              <a:buChar char="o"/>
            </a:pPr>
            <a:r>
              <a:rPr lang="en-GB" sz="2000"/>
              <a:t> Dance and Wellbeing JSNA Lite Bite</a:t>
            </a:r>
          </a:p>
          <a:p>
            <a:pPr marL="722313" indent="-106363">
              <a:buFont typeface="Courier New" panose="02070309020205020404" pitchFamily="49" charset="0"/>
              <a:buChar char="o"/>
            </a:pPr>
            <a:r>
              <a:rPr lang="en-GB" sz="2000"/>
              <a:t> Three Rivers Health Inequalities JSNA</a:t>
            </a:r>
          </a:p>
          <a:p>
            <a:pPr marL="722313" indent="-106363">
              <a:buFont typeface="Courier New" panose="02070309020205020404" pitchFamily="49" charset="0"/>
              <a:buChar char="o"/>
            </a:pPr>
            <a:r>
              <a:rPr lang="en-GB" sz="2000"/>
              <a:t> Violence Against Women and Girls survey findings</a:t>
            </a:r>
          </a:p>
          <a:p>
            <a:pPr marL="0" indent="0">
              <a:buNone/>
            </a:pPr>
            <a:endParaRPr lang="en-GB"/>
          </a:p>
        </p:txBody>
      </p:sp>
      <p:pic>
        <p:nvPicPr>
          <p:cNvPr id="12" name="Picture 11">
            <a:extLst>
              <a:ext uri="{FF2B5EF4-FFF2-40B4-BE49-F238E27FC236}">
                <a16:creationId xmlns:a16="http://schemas.microsoft.com/office/drawing/2014/main" id="{8FDB8CA5-8957-BC77-EC6B-18F8633B781F}"/>
              </a:ext>
            </a:extLst>
          </p:cNvPr>
          <p:cNvPicPr>
            <a:picLocks noChangeAspect="1"/>
          </p:cNvPicPr>
          <p:nvPr/>
        </p:nvPicPr>
        <p:blipFill>
          <a:blip r:embed="rId8"/>
          <a:stretch>
            <a:fillRect/>
          </a:stretch>
        </p:blipFill>
        <p:spPr>
          <a:xfrm rot="21222620">
            <a:off x="8254995" y="1556870"/>
            <a:ext cx="1477368" cy="4151494"/>
          </a:xfrm>
          <a:prstGeom prst="rect">
            <a:avLst/>
          </a:prstGeom>
          <a:noFill/>
          <a:ln w="19050">
            <a:solidFill>
              <a:schemeClr val="bg2">
                <a:lumMod val="90000"/>
              </a:schemeClr>
            </a:solidFill>
          </a:ln>
        </p:spPr>
      </p:pic>
      <p:pic>
        <p:nvPicPr>
          <p:cNvPr id="3" name="Recorded Sound">
            <a:hlinkClick r:id="" action="ppaction://media"/>
            <a:extLst>
              <a:ext uri="{FF2B5EF4-FFF2-40B4-BE49-F238E27FC236}">
                <a16:creationId xmlns:a16="http://schemas.microsoft.com/office/drawing/2014/main" id="{8CCA4734-60DD-E56E-C488-199FFA97C5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0254" y="139810"/>
            <a:ext cx="406400" cy="406400"/>
          </a:xfrm>
          <a:prstGeom prst="rect">
            <a:avLst/>
          </a:prstGeom>
        </p:spPr>
      </p:pic>
    </p:spTree>
    <p:extLst>
      <p:ext uri="{BB962C8B-B14F-4D97-AF65-F5344CB8AC3E}">
        <p14:creationId xmlns:p14="http://schemas.microsoft.com/office/powerpoint/2010/main" val="36592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0FA3AB-FC68-C873-507D-0D6CBE035C8E}"/>
              </a:ext>
            </a:extLst>
          </p:cNvPr>
          <p:cNvPicPr>
            <a:picLocks noChangeAspect="1"/>
          </p:cNvPicPr>
          <p:nvPr/>
        </p:nvPicPr>
        <p:blipFill>
          <a:blip r:embed="rId5"/>
          <a:stretch>
            <a:fillRect/>
          </a:stretch>
        </p:blipFill>
        <p:spPr>
          <a:xfrm>
            <a:off x="5958377" y="2284001"/>
            <a:ext cx="3291343" cy="3648008"/>
          </a:xfrm>
          <a:prstGeom prst="rect">
            <a:avLst/>
          </a:prstGeom>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Geographical maps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9</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6876"/>
            <a:ext cx="5081320" cy="4486275"/>
          </a:xfrm>
        </p:spPr>
        <p:txBody>
          <a:bodyPr vert="horz" lIns="91440" tIns="45720" rIns="91440" bIns="45720" rtlCol="0" anchor="t">
            <a:normAutofit/>
          </a:bodyPr>
          <a:lstStyle/>
          <a:p>
            <a:r>
              <a:rPr lang="en-GB"/>
              <a:t>Maps can be a useful visual tool for identifying health inequalities across a geographical area</a:t>
            </a:r>
          </a:p>
          <a:p>
            <a:endParaRPr lang="en-GB" sz="1000"/>
          </a:p>
          <a:p>
            <a:r>
              <a:rPr lang="en-GB"/>
              <a:t>Can also be used to identify areas with reduced healthcare access</a:t>
            </a:r>
          </a:p>
          <a:p>
            <a:endParaRPr lang="en-GB" sz="1000"/>
          </a:p>
          <a:p>
            <a:r>
              <a:rPr lang="en-GB"/>
              <a:t>Please note maps may be chargeable </a:t>
            </a:r>
            <a:r>
              <a:rPr lang="en-GB" sz="2000"/>
              <a:t>(£)</a:t>
            </a:r>
          </a:p>
          <a:p>
            <a:endParaRPr lang="en-GB"/>
          </a:p>
          <a:p>
            <a:endParaRPr lang="en-GB"/>
          </a:p>
          <a:p>
            <a:endParaRPr lang="en-GB"/>
          </a:p>
          <a:p>
            <a:endParaRPr lang="en-GB"/>
          </a:p>
        </p:txBody>
      </p:sp>
      <p:pic>
        <p:nvPicPr>
          <p:cNvPr id="5" name="Picture 4">
            <a:extLst>
              <a:ext uri="{FF2B5EF4-FFF2-40B4-BE49-F238E27FC236}">
                <a16:creationId xmlns:a16="http://schemas.microsoft.com/office/drawing/2014/main" id="{B7F5A011-E618-ACB4-382F-577DBD482F2E}"/>
              </a:ext>
            </a:extLst>
          </p:cNvPr>
          <p:cNvPicPr>
            <a:picLocks noChangeAspect="1"/>
          </p:cNvPicPr>
          <p:nvPr/>
        </p:nvPicPr>
        <p:blipFill>
          <a:blip r:embed="rId7"/>
          <a:stretch>
            <a:fillRect/>
          </a:stretch>
        </p:blipFill>
        <p:spPr>
          <a:xfrm>
            <a:off x="8799574" y="336212"/>
            <a:ext cx="3196896" cy="3364566"/>
          </a:xfrm>
          <a:prstGeom prst="rect">
            <a:avLst/>
          </a:prstGeom>
        </p:spPr>
      </p:pic>
      <p:sp>
        <p:nvSpPr>
          <p:cNvPr id="3" name="Content Placeholder 7">
            <a:extLst>
              <a:ext uri="{FF2B5EF4-FFF2-40B4-BE49-F238E27FC236}">
                <a16:creationId xmlns:a16="http://schemas.microsoft.com/office/drawing/2014/main" id="{A39CFA8C-F914-74B7-731A-61462077577B}"/>
              </a:ext>
            </a:extLst>
          </p:cNvPr>
          <p:cNvSpPr txBox="1">
            <a:spLocks/>
          </p:cNvSpPr>
          <p:nvPr/>
        </p:nvSpPr>
        <p:spPr>
          <a:xfrm>
            <a:off x="798656" y="1663023"/>
            <a:ext cx="6116494" cy="44901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pic>
        <p:nvPicPr>
          <p:cNvPr id="10" name="Recorded Sound">
            <a:hlinkClick r:id="" action="ppaction://media"/>
            <a:extLst>
              <a:ext uri="{FF2B5EF4-FFF2-40B4-BE49-F238E27FC236}">
                <a16:creationId xmlns:a16="http://schemas.microsoft.com/office/drawing/2014/main" id="{DBE9AF15-D47D-FEFC-32A1-E403CCAAD6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14172" y="494191"/>
            <a:ext cx="406400" cy="406400"/>
          </a:xfrm>
          <a:prstGeom prst="rect">
            <a:avLst/>
          </a:prstGeom>
        </p:spPr>
      </p:pic>
    </p:spTree>
    <p:extLst>
      <p:ext uri="{BB962C8B-B14F-4D97-AF65-F5344CB8AC3E}">
        <p14:creationId xmlns:p14="http://schemas.microsoft.com/office/powerpoint/2010/main" val="33180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859878"/>
        </a:solidFill>
      </a:spPr>
      <a:bodyPr wrap="square" rtlCol="0">
        <a:spAutoFit/>
      </a:bodyPr>
      <a:lstStyle>
        <a:defPPr marL="285750" indent="-285750" algn="l">
          <a:buFont typeface="Arial" panose="020B0604020202020204" pitchFamily="34" charset="0"/>
          <a:buChar char="•"/>
          <a:defRPr dirty="0">
            <a:solidFill>
              <a:schemeClr val="bg1"/>
            </a:solidFill>
            <a:latin typeface="Bahnschrift"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laza Document" ma:contentTypeID="0x010100EC3406C202E4497181665C11E646D3A300ED8B04B55EC2304ABE0AD5C853484043" ma:contentTypeVersion="4" ma:contentTypeDescription="Plaza document base content type" ma:contentTypeScope="" ma:versionID="cff9c26cdd190b6735839cbab9b45764">
  <xsd:schema xmlns:xsd="http://www.w3.org/2001/XMLSchema" xmlns:xs="http://www.w3.org/2001/XMLSchema" xmlns:p="http://schemas.microsoft.com/office/2006/metadata/properties" xmlns:ns2="03d264b3-6678-4184-8ce6-937aabf157c3" xmlns:ns3="ec352eac-0658-4193-af8b-05b2282984e5" targetNamespace="http://schemas.microsoft.com/office/2006/metadata/properties" ma:root="true" ma:fieldsID="653a4a43f4eefbcfee527b989b4b65b6" ns2:_="" ns3:_="">
    <xsd:import namespace="03d264b3-6678-4184-8ce6-937aabf157c3"/>
    <xsd:import namespace="ec352eac-0658-4193-af8b-05b2282984e5"/>
    <xsd:element name="properties">
      <xsd:complexType>
        <xsd:sequence>
          <xsd:element name="documentManagement">
            <xsd:complexType>
              <xsd:all>
                <xsd:element ref="ns2:cb978c0ac62045eba5090ce2ec6b982e" minOccurs="0"/>
                <xsd:element ref="ns2:TaxCatchAll" minOccurs="0"/>
                <xsd:element ref="ns2:TaxCatchAllLabe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264b3-6678-4184-8ce6-937aabf157c3" elementFormDefault="qualified">
    <xsd:import namespace="http://schemas.microsoft.com/office/2006/documentManagement/types"/>
    <xsd:import namespace="http://schemas.microsoft.com/office/infopath/2007/PartnerControls"/>
    <xsd:element name="cb978c0ac62045eba5090ce2ec6b982e" ma:index="8" nillable="true" ma:taxonomy="true" ma:internalName="cb978c0ac62045eba5090ce2ec6b982e" ma:taxonomyFieldName="PZFileplanreference" ma:displayName="File Plan Reference" ma:readOnly="false" ma:default="" ma:fieldId="{cb978c0a-c620-45eb-a509-0ce2ec6b982e}" ma:sspId="2cecac4d-2ae6-4b11-90e2-d65a676b88c1" ma:termSetId="81cf162c-788c-4cf4-84a1-1df2b6eb513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83daa42-8fe6-49f9-bdc0-8ae1e9fd5c98}" ma:internalName="TaxCatchAll" ma:showField="CatchAllData" ma:web="ec352eac-0658-4193-af8b-05b2282984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83daa42-8fe6-49f9-bdc0-8ae1e9fd5c98}" ma:internalName="TaxCatchAllLabel" ma:readOnly="true" ma:showField="CatchAllDataLabel" ma:web="ec352eac-0658-4193-af8b-05b2282984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c352eac-0658-4193-af8b-05b2282984e5"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03d264b3-6678-4184-8ce6-937aabf157c3" xsi:nil="true"/>
    <cb978c0ac62045eba5090ce2ec6b982e xmlns="03d264b3-6678-4184-8ce6-937aabf157c3">
      <Terms xmlns="http://schemas.microsoft.com/office/infopath/2007/PartnerControls"/>
    </cb978c0ac62045eba5090ce2ec6b982e>
    <_dlc_DocId xmlns="ec352eac-0658-4193-af8b-05b2282984e5">TEAM0-1890473436-675</_dlc_DocId>
    <_dlc_DocIdUrl xmlns="ec352eac-0658-4193-af8b-05b2282984e5">
      <Url>https://hertscc365.sharepoint.com/Sites/intranet-CommunitySafetyPublicHealth/_layouts/15/DocIdRedir.aspx?ID=TEAM0-1890473436-675</Url>
      <Description>TEAM0-1890473436-675</Description>
    </_dlc_DocIdUrl>
  </documentManagement>
</p:properties>
</file>

<file path=customXml/item5.xml><?xml version="1.0" encoding="utf-8"?>
<?mso-contentType ?>
<SharedContentType xmlns="Microsoft.SharePoint.Taxonomy.ContentTypeSync" SourceId="2cecac4d-2ae6-4b11-90e2-d65a676b88c1" ContentTypeId="0x010100EC3406C202E4497181665C11E646D3A3" PreviousValue="false"/>
</file>

<file path=customXml/itemProps1.xml><?xml version="1.0" encoding="utf-8"?>
<ds:datastoreItem xmlns:ds="http://schemas.openxmlformats.org/officeDocument/2006/customXml" ds:itemID="{C7E38CD0-AFEA-4525-9064-781806A219DA}">
  <ds:schemaRefs>
    <ds:schemaRef ds:uri="http://schemas.microsoft.com/sharepoint/events"/>
  </ds:schemaRefs>
</ds:datastoreItem>
</file>

<file path=customXml/itemProps2.xml><?xml version="1.0" encoding="utf-8"?>
<ds:datastoreItem xmlns:ds="http://schemas.openxmlformats.org/officeDocument/2006/customXml" ds:itemID="{DE054AB2-975F-4C38-95C8-956081A6BCDB}">
  <ds:schemaRefs>
    <ds:schemaRef ds:uri="http://schemas.microsoft.com/sharepoint/v3/contenttype/forms"/>
  </ds:schemaRefs>
</ds:datastoreItem>
</file>

<file path=customXml/itemProps3.xml><?xml version="1.0" encoding="utf-8"?>
<ds:datastoreItem xmlns:ds="http://schemas.openxmlformats.org/officeDocument/2006/customXml" ds:itemID="{3027B8A0-8664-42FC-AC51-CFE77E18E48E}">
  <ds:schemaRefs>
    <ds:schemaRef ds:uri="03d264b3-6678-4184-8ce6-937aabf157c3"/>
    <ds:schemaRef ds:uri="ec352eac-0658-4193-af8b-05b2282984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38AF042-5B2F-4E2D-A878-0C6C55F25BBB}">
  <ds:schemaRefs>
    <ds:schemaRef ds:uri="http://purl.org/dc/elements/1.1/"/>
    <ds:schemaRef ds:uri="http://schemas.microsoft.com/office/2006/metadata/properties"/>
    <ds:schemaRef ds:uri="ec352eac-0658-4193-af8b-05b2282984e5"/>
    <ds:schemaRef ds:uri="03d264b3-6678-4184-8ce6-937aabf157c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5.xml><?xml version="1.0" encoding="utf-8"?>
<ds:datastoreItem xmlns:ds="http://schemas.openxmlformats.org/officeDocument/2006/customXml" ds:itemID="{7B89592B-772F-4377-A203-4BC11DCB74A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2687</Words>
  <Application>Microsoft Office PowerPoint</Application>
  <PresentationFormat>Widescreen</PresentationFormat>
  <Paragraphs>168</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Bahnschrift</vt:lpstr>
      <vt:lpstr>Calibri</vt:lpstr>
      <vt:lpstr>Calibri Light</vt:lpstr>
      <vt:lpstr>Courier New</vt:lpstr>
      <vt:lpstr>1_Office Theme</vt:lpstr>
      <vt:lpstr>Public Health Evidence &amp; Intelligence:  JSNA Team </vt:lpstr>
      <vt:lpstr>What we are talking about today</vt:lpstr>
      <vt:lpstr>What do we do – JSNA products</vt:lpstr>
      <vt:lpstr>Graphs and tables</vt:lpstr>
      <vt:lpstr>Confidence intervals</vt:lpstr>
      <vt:lpstr>Population and demographic data</vt:lpstr>
      <vt:lpstr>JSNA-on-a-page infographic</vt:lpstr>
      <vt:lpstr>Bespoke infographics (£)</vt:lpstr>
      <vt:lpstr>Geographical maps</vt:lpstr>
      <vt:lpstr>JSNA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Stephany Villanueva</dc:creator>
  <cp:lastModifiedBy>Stephany Villanueva</cp:lastModifiedBy>
  <cp:revision>2</cp:revision>
  <dcterms:created xsi:type="dcterms:W3CDTF">2023-01-29T05:39:04Z</dcterms:created>
  <dcterms:modified xsi:type="dcterms:W3CDTF">2023-05-11T13:29:04Z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0x010100EC3406C202E4497181665C11E646D3A300ED8B04B55EC2304ABE0AD5C853484043</vt:lpwstr>
  </property>
  <property fmtid="{D5CDD505-2E9C-101B-9397-08002B2CF9AE}" pid="3" name="_dlc_DocIdItemGuid">
    <vt:lpwstr>83f05aae-084b-4066-9ec4-38d65241a9d7</vt:lpwstr>
  </property>
  <property fmtid="{D5CDD505-2E9C-101B-9397-08002B2CF9AE}" pid="4" name="PZFileplanreference">
    <vt:lpwstr/>
  </property>
  <property fmtid="{D5CDD505-2E9C-101B-9397-08002B2CF9AE}" pid="5" name="MediaServiceImageTags">
    <vt:lpwstr/>
  </property>
  <property fmtid="{D5CDD505-2E9C-101B-9397-08002B2CF9AE}" pid="6" name="lcf76f155ced4ddcb4097134ff3c332f">
    <vt:lpwstr/>
  </property>
</Properties>
</file>