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6"/>
  </p:sldMasterIdLst>
  <p:notesMasterIdLst>
    <p:notesMasterId r:id="rId24"/>
  </p:notesMasterIdLst>
  <p:sldIdLst>
    <p:sldId id="258" r:id="rId7"/>
    <p:sldId id="284" r:id="rId8"/>
    <p:sldId id="358" r:id="rId9"/>
    <p:sldId id="359" r:id="rId10"/>
    <p:sldId id="360" r:id="rId11"/>
    <p:sldId id="330" r:id="rId12"/>
    <p:sldId id="323" r:id="rId13"/>
    <p:sldId id="324" r:id="rId14"/>
    <p:sldId id="363" r:id="rId15"/>
    <p:sldId id="365" r:id="rId16"/>
    <p:sldId id="364" r:id="rId17"/>
    <p:sldId id="367" r:id="rId18"/>
    <p:sldId id="361" r:id="rId19"/>
    <p:sldId id="332" r:id="rId20"/>
    <p:sldId id="366" r:id="rId21"/>
    <p:sldId id="333" r:id="rId22"/>
    <p:sldId id="36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B3E8606-2E10-B122-051F-079435A3E993}" name="Jo Mackenzie" initials="JM" userId="S::jo.mackenzie@hertfordshire.gov.uk::b23b8928-8313-4f51-b640-cef52c637d77" providerId="AD"/>
  <p188:author id="{6BA97B10-540E-C01F-F524-3C411D1A367D}" name="Nick Denham1" initials="ND" userId="S::nick.denham1@hertfordshire.gov.uk::447dc7a8-77ef-4358-adf1-801d32acb1f1" providerId="AD"/>
  <p188:author id="{E366B044-BB37-8591-C855-D5DAF8A1D937}" name="Will Yuill" initials="WY" userId="Will Yuill" providerId="None"/>
  <p188:author id="{11896395-46A9-49CD-15EF-56BD929771E9}" name="Stephany Villanueva" initials="SV" userId="S::Stephany.Villanueva@hertfordshire.gov.uk::945a51e1-8ae4-4919-9a61-af121b801e19" providerId="AD"/>
  <p188:author id="{2CE027F7-7AA2-193C-C194-ADB6FF2B5D40}" name="Nick Denham1" initials="ND" userId="S::Nick.Denham1@hertfordshire.gov.uk::447dc7a8-77ef-4358-adf1-801d32acb1f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27285"/>
    <a:srgbClr val="595F63"/>
    <a:srgbClr val="A8E838"/>
    <a:srgbClr val="96CEFC"/>
    <a:srgbClr val="FDD51B"/>
    <a:srgbClr val="F15B74"/>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92BCC8-E73E-46AF-ADAD-196D85F93BD1}" v="2" dt="2023-05-11T13:25:15.621"/>
  </p1510:revLst>
</p1510:revInfo>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086" autoAdjust="0"/>
  </p:normalViewPr>
  <p:slideViewPr>
    <p:cSldViewPr snapToGrid="0">
      <p:cViewPr varScale="1">
        <p:scale>
          <a:sx n="63" d="100"/>
          <a:sy n="63" d="100"/>
        </p:scale>
        <p:origin x="1354"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 Id="rId30" Type="http://schemas.microsoft.com/office/2018/10/relationships/authors" Target="authors.xml"/></Relationships>
</file>

<file path=ppt/diagrams/_rels/data2.xml.rels><?xml version="1.0" encoding="UTF-8" standalone="yes"?>
<Relationships xmlns="http://schemas.openxmlformats.org/package/2006/relationships"><Relationship Id="rId3" Type="http://schemas.openxmlformats.org/officeDocument/2006/relationships/hyperlink" Target="mailto:JSNA@hertfordshire.gov.uk" TargetMode="External"/><Relationship Id="rId2" Type="http://schemas.openxmlformats.org/officeDocument/2006/relationships/hyperlink" Target="http://www.hertfordshire.gov.uk/jsna" TargetMode="External"/><Relationship Id="rId1" Type="http://schemas.openxmlformats.org/officeDocument/2006/relationships/hyperlink" Target="https://intranet.hertfordshire.gov.uk/Interact/Pages/Content/Document.aspx?id=12510" TargetMode="External"/></Relationships>
</file>

<file path=ppt/diagrams/_rels/drawing2.xml.rels><?xml version="1.0" encoding="UTF-8" standalone="yes"?>
<Relationships xmlns="http://schemas.openxmlformats.org/package/2006/relationships"><Relationship Id="rId3" Type="http://schemas.openxmlformats.org/officeDocument/2006/relationships/hyperlink" Target="https://intranet.hertfordshire.gov.uk/Interact/Pages/Content/Document.aspx?id=12510" TargetMode="External"/><Relationship Id="rId2" Type="http://schemas.openxmlformats.org/officeDocument/2006/relationships/hyperlink" Target="mailto:JSNA@hertfordshire.gov.uk" TargetMode="External"/><Relationship Id="rId1" Type="http://schemas.openxmlformats.org/officeDocument/2006/relationships/hyperlink" Target="http://www.hertfordshire.gov.uk/jsna"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1FF7FF-2BC9-48AC-B68F-2926AD4084E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31469CD3-F55F-4F05-99E1-1849E978D9B7}">
      <dgm:prSet phldrT="[Text]"/>
      <dgm:spPr/>
      <dgm:t>
        <a:bodyPr/>
        <a:lstStyle/>
        <a:p>
          <a:r>
            <a:rPr lang="en-GB"/>
            <a:t>Purpose and background</a:t>
          </a:r>
        </a:p>
      </dgm:t>
    </dgm:pt>
    <dgm:pt modelId="{8F47CE4E-39BD-4265-904A-75768DEEB189}" type="parTrans" cxnId="{EACEF15C-0EE3-49F5-A49F-02A657325CE5}">
      <dgm:prSet/>
      <dgm:spPr/>
      <dgm:t>
        <a:bodyPr/>
        <a:lstStyle/>
        <a:p>
          <a:endParaRPr lang="en-GB"/>
        </a:p>
      </dgm:t>
    </dgm:pt>
    <dgm:pt modelId="{7B193863-E106-4B58-930F-42A8BD241E14}" type="sibTrans" cxnId="{EACEF15C-0EE3-49F5-A49F-02A657325CE5}">
      <dgm:prSet/>
      <dgm:spPr/>
      <dgm:t>
        <a:bodyPr/>
        <a:lstStyle/>
        <a:p>
          <a:endParaRPr lang="en-GB"/>
        </a:p>
      </dgm:t>
    </dgm:pt>
    <dgm:pt modelId="{EBD45234-0D9B-4E95-9014-49968C5BCF10}">
      <dgm:prSet phldrT="[Text]"/>
      <dgm:spPr/>
      <dgm:t>
        <a:bodyPr/>
        <a:lstStyle/>
        <a:p>
          <a:r>
            <a:rPr lang="en-GB"/>
            <a:t>Causes and risk factors</a:t>
          </a:r>
        </a:p>
      </dgm:t>
    </dgm:pt>
    <dgm:pt modelId="{2A009F0D-8352-49E6-959E-7A26EAFFED6A}" type="parTrans" cxnId="{886E3227-5465-4C86-96BF-0E7290A9ED40}">
      <dgm:prSet/>
      <dgm:spPr/>
      <dgm:t>
        <a:bodyPr/>
        <a:lstStyle/>
        <a:p>
          <a:endParaRPr lang="en-GB"/>
        </a:p>
      </dgm:t>
    </dgm:pt>
    <dgm:pt modelId="{4BC47BD5-979F-4A9E-B6C8-DC23978243E0}" type="sibTrans" cxnId="{886E3227-5465-4C86-96BF-0E7290A9ED40}">
      <dgm:prSet/>
      <dgm:spPr/>
      <dgm:t>
        <a:bodyPr/>
        <a:lstStyle/>
        <a:p>
          <a:endParaRPr lang="en-GB"/>
        </a:p>
      </dgm:t>
    </dgm:pt>
    <dgm:pt modelId="{7250E2BB-3EB1-46E4-8299-F1A18E19C5E8}">
      <dgm:prSet phldrT="[Text]"/>
      <dgm:spPr/>
      <dgm:t>
        <a:bodyPr/>
        <a:lstStyle/>
        <a:p>
          <a:r>
            <a:rPr lang="en-GB"/>
            <a:t>What do the statistics show</a:t>
          </a:r>
        </a:p>
      </dgm:t>
    </dgm:pt>
    <dgm:pt modelId="{A5CB4961-AE03-4ECE-BCD1-1AA3DC6E2182}" type="parTrans" cxnId="{DE2F9D9E-0C99-4FE3-8371-D9620BD7C6A4}">
      <dgm:prSet/>
      <dgm:spPr/>
      <dgm:t>
        <a:bodyPr/>
        <a:lstStyle/>
        <a:p>
          <a:endParaRPr lang="en-GB"/>
        </a:p>
      </dgm:t>
    </dgm:pt>
    <dgm:pt modelId="{9BC13497-133C-4558-B95B-D09F9330C264}" type="sibTrans" cxnId="{DE2F9D9E-0C99-4FE3-8371-D9620BD7C6A4}">
      <dgm:prSet/>
      <dgm:spPr/>
      <dgm:t>
        <a:bodyPr/>
        <a:lstStyle/>
        <a:p>
          <a:endParaRPr lang="en-GB"/>
        </a:p>
      </dgm:t>
    </dgm:pt>
    <dgm:pt modelId="{EB46E2DD-B015-4C70-AD61-F0AB728782A1}">
      <dgm:prSet phldrT="[Text]"/>
      <dgm:spPr/>
      <dgm:t>
        <a:bodyPr/>
        <a:lstStyle/>
        <a:p>
          <a:r>
            <a:rPr lang="en-GB"/>
            <a:t>Local services, strategies and effective interventions</a:t>
          </a:r>
        </a:p>
      </dgm:t>
    </dgm:pt>
    <dgm:pt modelId="{76DBBE57-601C-4B09-8B67-E945446A73C2}" type="parTrans" cxnId="{434A6DD9-CE15-4F4D-AF06-AB10CF12216D}">
      <dgm:prSet/>
      <dgm:spPr/>
      <dgm:t>
        <a:bodyPr/>
        <a:lstStyle/>
        <a:p>
          <a:endParaRPr lang="en-GB"/>
        </a:p>
      </dgm:t>
    </dgm:pt>
    <dgm:pt modelId="{505EAEB6-0850-48F0-8BCB-66B28872BFA8}" type="sibTrans" cxnId="{434A6DD9-CE15-4F4D-AF06-AB10CF12216D}">
      <dgm:prSet/>
      <dgm:spPr/>
      <dgm:t>
        <a:bodyPr/>
        <a:lstStyle/>
        <a:p>
          <a:endParaRPr lang="en-GB"/>
        </a:p>
      </dgm:t>
    </dgm:pt>
    <dgm:pt modelId="{ECE23A76-18EE-45D9-AEA8-D7E0DD855D1F}">
      <dgm:prSet phldrT="[Text]"/>
      <dgm:spPr/>
      <dgm:t>
        <a:bodyPr/>
        <a:lstStyle/>
        <a:p>
          <a:r>
            <a:rPr lang="en-GB"/>
            <a:t>Limitations</a:t>
          </a:r>
        </a:p>
      </dgm:t>
    </dgm:pt>
    <dgm:pt modelId="{C6887C4F-D1C8-450F-8F7B-0A1D7AEAF790}" type="parTrans" cxnId="{F8C5834C-520E-4913-974B-F855A5BDA2C9}">
      <dgm:prSet/>
      <dgm:spPr/>
      <dgm:t>
        <a:bodyPr/>
        <a:lstStyle/>
        <a:p>
          <a:endParaRPr lang="en-GB"/>
        </a:p>
      </dgm:t>
    </dgm:pt>
    <dgm:pt modelId="{12DC0CD8-AF79-47A9-B3F1-40F4AC56E219}" type="sibTrans" cxnId="{F8C5834C-520E-4913-974B-F855A5BDA2C9}">
      <dgm:prSet/>
      <dgm:spPr/>
      <dgm:t>
        <a:bodyPr/>
        <a:lstStyle/>
        <a:p>
          <a:endParaRPr lang="en-GB"/>
        </a:p>
      </dgm:t>
    </dgm:pt>
    <dgm:pt modelId="{AE3EF2B5-8FDF-4900-BDCA-520CAC9B7411}">
      <dgm:prSet phldrT="[Text]"/>
      <dgm:spPr/>
      <dgm:t>
        <a:bodyPr/>
        <a:lstStyle/>
        <a:p>
          <a:r>
            <a:rPr lang="en-GB"/>
            <a:t>Recommendations</a:t>
          </a:r>
        </a:p>
      </dgm:t>
    </dgm:pt>
    <dgm:pt modelId="{3A0CAE4D-7B57-4D28-B0CA-E305AF24E194}" type="parTrans" cxnId="{864C71D5-A7BC-4822-BDCD-1BAC095B0FB4}">
      <dgm:prSet/>
      <dgm:spPr/>
      <dgm:t>
        <a:bodyPr/>
        <a:lstStyle/>
        <a:p>
          <a:endParaRPr lang="en-GB"/>
        </a:p>
      </dgm:t>
    </dgm:pt>
    <dgm:pt modelId="{AD0C6FF9-7ED8-420A-AF83-7C2493CCF1E2}" type="sibTrans" cxnId="{864C71D5-A7BC-4822-BDCD-1BAC095B0FB4}">
      <dgm:prSet/>
      <dgm:spPr/>
      <dgm:t>
        <a:bodyPr/>
        <a:lstStyle/>
        <a:p>
          <a:endParaRPr lang="en-GB"/>
        </a:p>
      </dgm:t>
    </dgm:pt>
    <dgm:pt modelId="{9EB8C3B8-9863-4561-BC08-3C79133919E1}">
      <dgm:prSet phldrT="[Text]"/>
      <dgm:spPr/>
      <dgm:t>
        <a:bodyPr/>
        <a:lstStyle/>
        <a:p>
          <a:r>
            <a:rPr lang="en-GB"/>
            <a:t>Find out more</a:t>
          </a:r>
        </a:p>
      </dgm:t>
    </dgm:pt>
    <dgm:pt modelId="{95E038D1-606B-4518-89B6-CB04736FA2EF}" type="parTrans" cxnId="{EAB590A7-3080-4A4B-B214-CE2FC1007C27}">
      <dgm:prSet/>
      <dgm:spPr/>
      <dgm:t>
        <a:bodyPr/>
        <a:lstStyle/>
        <a:p>
          <a:endParaRPr lang="en-GB"/>
        </a:p>
      </dgm:t>
    </dgm:pt>
    <dgm:pt modelId="{9510575D-B5A9-4199-B732-0210473CF956}" type="sibTrans" cxnId="{EAB590A7-3080-4A4B-B214-CE2FC1007C27}">
      <dgm:prSet/>
      <dgm:spPr/>
      <dgm:t>
        <a:bodyPr/>
        <a:lstStyle/>
        <a:p>
          <a:endParaRPr lang="en-GB"/>
        </a:p>
      </dgm:t>
    </dgm:pt>
    <dgm:pt modelId="{E01B0437-6555-43AD-93DB-F5E453C84409}">
      <dgm:prSet phldrT="[Text]"/>
      <dgm:spPr/>
      <dgm:t>
        <a:bodyPr/>
        <a:lstStyle/>
        <a:p>
          <a:r>
            <a:rPr lang="en-GB"/>
            <a:t>Appendices</a:t>
          </a:r>
        </a:p>
      </dgm:t>
    </dgm:pt>
    <dgm:pt modelId="{F8EDD335-CC43-483E-951B-5E199F3E3710}" type="parTrans" cxnId="{870DAE18-55B6-4E37-A43C-F184B6C40D91}">
      <dgm:prSet/>
      <dgm:spPr/>
      <dgm:t>
        <a:bodyPr/>
        <a:lstStyle/>
        <a:p>
          <a:endParaRPr lang="en-GB"/>
        </a:p>
      </dgm:t>
    </dgm:pt>
    <dgm:pt modelId="{0F88DF84-8D8C-458A-947F-D7187F7281D1}" type="sibTrans" cxnId="{870DAE18-55B6-4E37-A43C-F184B6C40D91}">
      <dgm:prSet/>
      <dgm:spPr/>
      <dgm:t>
        <a:bodyPr/>
        <a:lstStyle/>
        <a:p>
          <a:endParaRPr lang="en-GB"/>
        </a:p>
      </dgm:t>
    </dgm:pt>
    <dgm:pt modelId="{59D06A2A-C5B7-40D2-B037-2E41758A7558}">
      <dgm:prSet phldrT="[Text]"/>
      <dgm:spPr/>
      <dgm:t>
        <a:bodyPr/>
        <a:lstStyle/>
        <a:p>
          <a:r>
            <a:rPr lang="en-GB"/>
            <a:t>References</a:t>
          </a:r>
        </a:p>
      </dgm:t>
    </dgm:pt>
    <dgm:pt modelId="{1AE675A4-9F89-488F-8177-B23E7FD4F2BE}" type="parTrans" cxnId="{3636F30C-0067-4C63-B3A6-3058E89A8615}">
      <dgm:prSet/>
      <dgm:spPr/>
      <dgm:t>
        <a:bodyPr/>
        <a:lstStyle/>
        <a:p>
          <a:endParaRPr lang="en-GB"/>
        </a:p>
      </dgm:t>
    </dgm:pt>
    <dgm:pt modelId="{D6B833E3-F568-4FDE-9068-E5C95DD9ABAB}" type="sibTrans" cxnId="{3636F30C-0067-4C63-B3A6-3058E89A8615}">
      <dgm:prSet/>
      <dgm:spPr/>
      <dgm:t>
        <a:bodyPr/>
        <a:lstStyle/>
        <a:p>
          <a:endParaRPr lang="en-GB"/>
        </a:p>
      </dgm:t>
    </dgm:pt>
    <dgm:pt modelId="{97A32FDB-FEB1-4CE3-AD0E-B88D110099EE}" type="pres">
      <dgm:prSet presAssocID="{6C1FF7FF-2BC9-48AC-B68F-2926AD4084E0}" presName="diagram" presStyleCnt="0">
        <dgm:presLayoutVars>
          <dgm:dir/>
          <dgm:resizeHandles val="exact"/>
        </dgm:presLayoutVars>
      </dgm:prSet>
      <dgm:spPr/>
    </dgm:pt>
    <dgm:pt modelId="{0556352E-848C-4DEF-94A1-1A289BADA459}" type="pres">
      <dgm:prSet presAssocID="{31469CD3-F55F-4F05-99E1-1849E978D9B7}" presName="node" presStyleLbl="node1" presStyleIdx="0" presStyleCnt="9">
        <dgm:presLayoutVars>
          <dgm:bulletEnabled val="1"/>
        </dgm:presLayoutVars>
      </dgm:prSet>
      <dgm:spPr/>
    </dgm:pt>
    <dgm:pt modelId="{2B8DE44B-0BA4-4FE0-95BB-B9F72CC5C0DF}" type="pres">
      <dgm:prSet presAssocID="{7B193863-E106-4B58-930F-42A8BD241E14}" presName="sibTrans" presStyleCnt="0"/>
      <dgm:spPr/>
    </dgm:pt>
    <dgm:pt modelId="{376B220E-4AB7-4EDA-A2CA-B47EABE72DB4}" type="pres">
      <dgm:prSet presAssocID="{EBD45234-0D9B-4E95-9014-49968C5BCF10}" presName="node" presStyleLbl="node1" presStyleIdx="1" presStyleCnt="9">
        <dgm:presLayoutVars>
          <dgm:bulletEnabled val="1"/>
        </dgm:presLayoutVars>
      </dgm:prSet>
      <dgm:spPr/>
    </dgm:pt>
    <dgm:pt modelId="{CBC5F52B-C788-4928-B89E-01426A1ED6F7}" type="pres">
      <dgm:prSet presAssocID="{4BC47BD5-979F-4A9E-B6C8-DC23978243E0}" presName="sibTrans" presStyleCnt="0"/>
      <dgm:spPr/>
    </dgm:pt>
    <dgm:pt modelId="{C395BE61-09A4-4412-8270-4B66ECC74467}" type="pres">
      <dgm:prSet presAssocID="{7250E2BB-3EB1-46E4-8299-F1A18E19C5E8}" presName="node" presStyleLbl="node1" presStyleIdx="2" presStyleCnt="9">
        <dgm:presLayoutVars>
          <dgm:bulletEnabled val="1"/>
        </dgm:presLayoutVars>
      </dgm:prSet>
      <dgm:spPr/>
    </dgm:pt>
    <dgm:pt modelId="{E9E52DE0-4E51-4305-978F-EF8E5A19BE0A}" type="pres">
      <dgm:prSet presAssocID="{9BC13497-133C-4558-B95B-D09F9330C264}" presName="sibTrans" presStyleCnt="0"/>
      <dgm:spPr/>
    </dgm:pt>
    <dgm:pt modelId="{8FB51A95-738E-4F43-A679-3A38FDBB3379}" type="pres">
      <dgm:prSet presAssocID="{EB46E2DD-B015-4C70-AD61-F0AB728782A1}" presName="node" presStyleLbl="node1" presStyleIdx="3" presStyleCnt="9">
        <dgm:presLayoutVars>
          <dgm:bulletEnabled val="1"/>
        </dgm:presLayoutVars>
      </dgm:prSet>
      <dgm:spPr/>
    </dgm:pt>
    <dgm:pt modelId="{547C3711-7CE6-42A8-8FEB-CB052DF7AECF}" type="pres">
      <dgm:prSet presAssocID="{505EAEB6-0850-48F0-8BCB-66B28872BFA8}" presName="sibTrans" presStyleCnt="0"/>
      <dgm:spPr/>
    </dgm:pt>
    <dgm:pt modelId="{D326AC57-8FE4-49B3-8770-74A596D91FF4}" type="pres">
      <dgm:prSet presAssocID="{ECE23A76-18EE-45D9-AEA8-D7E0DD855D1F}" presName="node" presStyleLbl="node1" presStyleIdx="4" presStyleCnt="9">
        <dgm:presLayoutVars>
          <dgm:bulletEnabled val="1"/>
        </dgm:presLayoutVars>
      </dgm:prSet>
      <dgm:spPr/>
    </dgm:pt>
    <dgm:pt modelId="{F535809A-3A35-46EF-80E5-4DC9C3E76A67}" type="pres">
      <dgm:prSet presAssocID="{12DC0CD8-AF79-47A9-B3F1-40F4AC56E219}" presName="sibTrans" presStyleCnt="0"/>
      <dgm:spPr/>
    </dgm:pt>
    <dgm:pt modelId="{8DF080CB-639F-46D0-9189-6F0EA39B107A}" type="pres">
      <dgm:prSet presAssocID="{AE3EF2B5-8FDF-4900-BDCA-520CAC9B7411}" presName="node" presStyleLbl="node1" presStyleIdx="5" presStyleCnt="9">
        <dgm:presLayoutVars>
          <dgm:bulletEnabled val="1"/>
        </dgm:presLayoutVars>
      </dgm:prSet>
      <dgm:spPr/>
    </dgm:pt>
    <dgm:pt modelId="{3881DCCA-1DB6-4701-A556-72DDBAE418A7}" type="pres">
      <dgm:prSet presAssocID="{AD0C6FF9-7ED8-420A-AF83-7C2493CCF1E2}" presName="sibTrans" presStyleCnt="0"/>
      <dgm:spPr/>
    </dgm:pt>
    <dgm:pt modelId="{B1C581CE-D78A-49F8-9923-A2E993D53F36}" type="pres">
      <dgm:prSet presAssocID="{9EB8C3B8-9863-4561-BC08-3C79133919E1}" presName="node" presStyleLbl="node1" presStyleIdx="6" presStyleCnt="9">
        <dgm:presLayoutVars>
          <dgm:bulletEnabled val="1"/>
        </dgm:presLayoutVars>
      </dgm:prSet>
      <dgm:spPr/>
    </dgm:pt>
    <dgm:pt modelId="{034B11B0-6411-4ABC-A5F3-D2C4B8DECCE8}" type="pres">
      <dgm:prSet presAssocID="{9510575D-B5A9-4199-B732-0210473CF956}" presName="sibTrans" presStyleCnt="0"/>
      <dgm:spPr/>
    </dgm:pt>
    <dgm:pt modelId="{F71855C0-56C3-47F0-8D9D-F8BCC1353614}" type="pres">
      <dgm:prSet presAssocID="{E01B0437-6555-43AD-93DB-F5E453C84409}" presName="node" presStyleLbl="node1" presStyleIdx="7" presStyleCnt="9">
        <dgm:presLayoutVars>
          <dgm:bulletEnabled val="1"/>
        </dgm:presLayoutVars>
      </dgm:prSet>
      <dgm:spPr/>
    </dgm:pt>
    <dgm:pt modelId="{758136B4-F1F3-413F-9DF8-EE34527D6339}" type="pres">
      <dgm:prSet presAssocID="{0F88DF84-8D8C-458A-947F-D7187F7281D1}" presName="sibTrans" presStyleCnt="0"/>
      <dgm:spPr/>
    </dgm:pt>
    <dgm:pt modelId="{C8E251FD-587A-4606-A7D4-1E1E94D01088}" type="pres">
      <dgm:prSet presAssocID="{59D06A2A-C5B7-40D2-B037-2E41758A7558}" presName="node" presStyleLbl="node1" presStyleIdx="8" presStyleCnt="9">
        <dgm:presLayoutVars>
          <dgm:bulletEnabled val="1"/>
        </dgm:presLayoutVars>
      </dgm:prSet>
      <dgm:spPr/>
    </dgm:pt>
  </dgm:ptLst>
  <dgm:cxnLst>
    <dgm:cxn modelId="{6F78A800-ECF7-46B7-8CD8-D8FBE8A4F931}" type="presOf" srcId="{AE3EF2B5-8FDF-4900-BDCA-520CAC9B7411}" destId="{8DF080CB-639F-46D0-9189-6F0EA39B107A}" srcOrd="0" destOrd="0" presId="urn:microsoft.com/office/officeart/2005/8/layout/default"/>
    <dgm:cxn modelId="{BD08D101-0A02-4D18-BCDF-DD54194EA2EA}" type="presOf" srcId="{7250E2BB-3EB1-46E4-8299-F1A18E19C5E8}" destId="{C395BE61-09A4-4412-8270-4B66ECC74467}" srcOrd="0" destOrd="0" presId="urn:microsoft.com/office/officeart/2005/8/layout/default"/>
    <dgm:cxn modelId="{3636F30C-0067-4C63-B3A6-3058E89A8615}" srcId="{6C1FF7FF-2BC9-48AC-B68F-2926AD4084E0}" destId="{59D06A2A-C5B7-40D2-B037-2E41758A7558}" srcOrd="8" destOrd="0" parTransId="{1AE675A4-9F89-488F-8177-B23E7FD4F2BE}" sibTransId="{D6B833E3-F568-4FDE-9068-E5C95DD9ABAB}"/>
    <dgm:cxn modelId="{870DAE18-55B6-4E37-A43C-F184B6C40D91}" srcId="{6C1FF7FF-2BC9-48AC-B68F-2926AD4084E0}" destId="{E01B0437-6555-43AD-93DB-F5E453C84409}" srcOrd="7" destOrd="0" parTransId="{F8EDD335-CC43-483E-951B-5E199F3E3710}" sibTransId="{0F88DF84-8D8C-458A-947F-D7187F7281D1}"/>
    <dgm:cxn modelId="{886E3227-5465-4C86-96BF-0E7290A9ED40}" srcId="{6C1FF7FF-2BC9-48AC-B68F-2926AD4084E0}" destId="{EBD45234-0D9B-4E95-9014-49968C5BCF10}" srcOrd="1" destOrd="0" parTransId="{2A009F0D-8352-49E6-959E-7A26EAFFED6A}" sibTransId="{4BC47BD5-979F-4A9E-B6C8-DC23978243E0}"/>
    <dgm:cxn modelId="{EACEF15C-0EE3-49F5-A49F-02A657325CE5}" srcId="{6C1FF7FF-2BC9-48AC-B68F-2926AD4084E0}" destId="{31469CD3-F55F-4F05-99E1-1849E978D9B7}" srcOrd="0" destOrd="0" parTransId="{8F47CE4E-39BD-4265-904A-75768DEEB189}" sibTransId="{7B193863-E106-4B58-930F-42A8BD241E14}"/>
    <dgm:cxn modelId="{F8C5834C-520E-4913-974B-F855A5BDA2C9}" srcId="{6C1FF7FF-2BC9-48AC-B68F-2926AD4084E0}" destId="{ECE23A76-18EE-45D9-AEA8-D7E0DD855D1F}" srcOrd="4" destOrd="0" parTransId="{C6887C4F-D1C8-450F-8F7B-0A1D7AEAF790}" sibTransId="{12DC0CD8-AF79-47A9-B3F1-40F4AC56E219}"/>
    <dgm:cxn modelId="{D94DE958-81F7-4D05-A50C-8A376B67A1B4}" type="presOf" srcId="{ECE23A76-18EE-45D9-AEA8-D7E0DD855D1F}" destId="{D326AC57-8FE4-49B3-8770-74A596D91FF4}" srcOrd="0" destOrd="0" presId="urn:microsoft.com/office/officeart/2005/8/layout/default"/>
    <dgm:cxn modelId="{D6619482-5FE6-4906-A2B1-72BC7C32EB01}" type="presOf" srcId="{31469CD3-F55F-4F05-99E1-1849E978D9B7}" destId="{0556352E-848C-4DEF-94A1-1A289BADA459}" srcOrd="0" destOrd="0" presId="urn:microsoft.com/office/officeart/2005/8/layout/default"/>
    <dgm:cxn modelId="{AED1F599-6499-4E95-A421-3133ED064A81}" type="presOf" srcId="{E01B0437-6555-43AD-93DB-F5E453C84409}" destId="{F71855C0-56C3-47F0-8D9D-F8BCC1353614}" srcOrd="0" destOrd="0" presId="urn:microsoft.com/office/officeart/2005/8/layout/default"/>
    <dgm:cxn modelId="{DE2F9D9E-0C99-4FE3-8371-D9620BD7C6A4}" srcId="{6C1FF7FF-2BC9-48AC-B68F-2926AD4084E0}" destId="{7250E2BB-3EB1-46E4-8299-F1A18E19C5E8}" srcOrd="2" destOrd="0" parTransId="{A5CB4961-AE03-4ECE-BCD1-1AA3DC6E2182}" sibTransId="{9BC13497-133C-4558-B95B-D09F9330C264}"/>
    <dgm:cxn modelId="{54729EA1-4113-40DB-8085-EAA1048D3517}" type="presOf" srcId="{EB46E2DD-B015-4C70-AD61-F0AB728782A1}" destId="{8FB51A95-738E-4F43-A679-3A38FDBB3379}" srcOrd="0" destOrd="0" presId="urn:microsoft.com/office/officeart/2005/8/layout/default"/>
    <dgm:cxn modelId="{EAB590A7-3080-4A4B-B214-CE2FC1007C27}" srcId="{6C1FF7FF-2BC9-48AC-B68F-2926AD4084E0}" destId="{9EB8C3B8-9863-4561-BC08-3C79133919E1}" srcOrd="6" destOrd="0" parTransId="{95E038D1-606B-4518-89B6-CB04736FA2EF}" sibTransId="{9510575D-B5A9-4199-B732-0210473CF956}"/>
    <dgm:cxn modelId="{1ACA35A9-D439-46E1-B1BA-652D541C960D}" type="presOf" srcId="{EBD45234-0D9B-4E95-9014-49968C5BCF10}" destId="{376B220E-4AB7-4EDA-A2CA-B47EABE72DB4}" srcOrd="0" destOrd="0" presId="urn:microsoft.com/office/officeart/2005/8/layout/default"/>
    <dgm:cxn modelId="{7744F9C5-D652-45A3-8B20-67BA14E803E1}" type="presOf" srcId="{9EB8C3B8-9863-4561-BC08-3C79133919E1}" destId="{B1C581CE-D78A-49F8-9923-A2E993D53F36}" srcOrd="0" destOrd="0" presId="urn:microsoft.com/office/officeart/2005/8/layout/default"/>
    <dgm:cxn modelId="{864C71D5-A7BC-4822-BDCD-1BAC095B0FB4}" srcId="{6C1FF7FF-2BC9-48AC-B68F-2926AD4084E0}" destId="{AE3EF2B5-8FDF-4900-BDCA-520CAC9B7411}" srcOrd="5" destOrd="0" parTransId="{3A0CAE4D-7B57-4D28-B0CA-E305AF24E194}" sibTransId="{AD0C6FF9-7ED8-420A-AF83-7C2493CCF1E2}"/>
    <dgm:cxn modelId="{8398FDD6-6795-4F9A-B86D-C1D71EBFBFF3}" type="presOf" srcId="{59D06A2A-C5B7-40D2-B037-2E41758A7558}" destId="{C8E251FD-587A-4606-A7D4-1E1E94D01088}" srcOrd="0" destOrd="0" presId="urn:microsoft.com/office/officeart/2005/8/layout/default"/>
    <dgm:cxn modelId="{434A6DD9-CE15-4F4D-AF06-AB10CF12216D}" srcId="{6C1FF7FF-2BC9-48AC-B68F-2926AD4084E0}" destId="{EB46E2DD-B015-4C70-AD61-F0AB728782A1}" srcOrd="3" destOrd="0" parTransId="{76DBBE57-601C-4B09-8B67-E945446A73C2}" sibTransId="{505EAEB6-0850-48F0-8BCB-66B28872BFA8}"/>
    <dgm:cxn modelId="{51C2D2F8-CC35-495E-83A6-B3148BCBC5E6}" type="presOf" srcId="{6C1FF7FF-2BC9-48AC-B68F-2926AD4084E0}" destId="{97A32FDB-FEB1-4CE3-AD0E-B88D110099EE}" srcOrd="0" destOrd="0" presId="urn:microsoft.com/office/officeart/2005/8/layout/default"/>
    <dgm:cxn modelId="{4CFABC30-9FE2-43F4-821D-A926A8AD79D6}" type="presParOf" srcId="{97A32FDB-FEB1-4CE3-AD0E-B88D110099EE}" destId="{0556352E-848C-4DEF-94A1-1A289BADA459}" srcOrd="0" destOrd="0" presId="urn:microsoft.com/office/officeart/2005/8/layout/default"/>
    <dgm:cxn modelId="{9B4852E1-E179-4C63-9A4D-AC9ECD25BDA0}" type="presParOf" srcId="{97A32FDB-FEB1-4CE3-AD0E-B88D110099EE}" destId="{2B8DE44B-0BA4-4FE0-95BB-B9F72CC5C0DF}" srcOrd="1" destOrd="0" presId="urn:microsoft.com/office/officeart/2005/8/layout/default"/>
    <dgm:cxn modelId="{E75C3AA9-5A74-4017-A284-53465CEAB8CD}" type="presParOf" srcId="{97A32FDB-FEB1-4CE3-AD0E-B88D110099EE}" destId="{376B220E-4AB7-4EDA-A2CA-B47EABE72DB4}" srcOrd="2" destOrd="0" presId="urn:microsoft.com/office/officeart/2005/8/layout/default"/>
    <dgm:cxn modelId="{D7790331-2171-4A17-ADDA-80B481C0E6D3}" type="presParOf" srcId="{97A32FDB-FEB1-4CE3-AD0E-B88D110099EE}" destId="{CBC5F52B-C788-4928-B89E-01426A1ED6F7}" srcOrd="3" destOrd="0" presId="urn:microsoft.com/office/officeart/2005/8/layout/default"/>
    <dgm:cxn modelId="{9F32467D-7E5B-40E2-B9DF-50F1DFCB57CA}" type="presParOf" srcId="{97A32FDB-FEB1-4CE3-AD0E-B88D110099EE}" destId="{C395BE61-09A4-4412-8270-4B66ECC74467}" srcOrd="4" destOrd="0" presId="urn:microsoft.com/office/officeart/2005/8/layout/default"/>
    <dgm:cxn modelId="{DFC8344B-0720-4656-8ECB-E69B3B611551}" type="presParOf" srcId="{97A32FDB-FEB1-4CE3-AD0E-B88D110099EE}" destId="{E9E52DE0-4E51-4305-978F-EF8E5A19BE0A}" srcOrd="5" destOrd="0" presId="urn:microsoft.com/office/officeart/2005/8/layout/default"/>
    <dgm:cxn modelId="{EF77DB04-6744-4945-84DE-0E13AE58A0BD}" type="presParOf" srcId="{97A32FDB-FEB1-4CE3-AD0E-B88D110099EE}" destId="{8FB51A95-738E-4F43-A679-3A38FDBB3379}" srcOrd="6" destOrd="0" presId="urn:microsoft.com/office/officeart/2005/8/layout/default"/>
    <dgm:cxn modelId="{AC44F20A-EB48-45D0-8D1D-7A6C8B6A6370}" type="presParOf" srcId="{97A32FDB-FEB1-4CE3-AD0E-B88D110099EE}" destId="{547C3711-7CE6-42A8-8FEB-CB052DF7AECF}" srcOrd="7" destOrd="0" presId="urn:microsoft.com/office/officeart/2005/8/layout/default"/>
    <dgm:cxn modelId="{17128641-D33D-4E08-8761-B129C69D48B2}" type="presParOf" srcId="{97A32FDB-FEB1-4CE3-AD0E-B88D110099EE}" destId="{D326AC57-8FE4-49B3-8770-74A596D91FF4}" srcOrd="8" destOrd="0" presId="urn:microsoft.com/office/officeart/2005/8/layout/default"/>
    <dgm:cxn modelId="{88479E38-E750-4385-B328-E23AAF1084D8}" type="presParOf" srcId="{97A32FDB-FEB1-4CE3-AD0E-B88D110099EE}" destId="{F535809A-3A35-46EF-80E5-4DC9C3E76A67}" srcOrd="9" destOrd="0" presId="urn:microsoft.com/office/officeart/2005/8/layout/default"/>
    <dgm:cxn modelId="{D115920F-96F7-48EE-BD0F-6C722751954E}" type="presParOf" srcId="{97A32FDB-FEB1-4CE3-AD0E-B88D110099EE}" destId="{8DF080CB-639F-46D0-9189-6F0EA39B107A}" srcOrd="10" destOrd="0" presId="urn:microsoft.com/office/officeart/2005/8/layout/default"/>
    <dgm:cxn modelId="{C8AC2A1C-3BC3-40D4-867F-9C48BEC3E776}" type="presParOf" srcId="{97A32FDB-FEB1-4CE3-AD0E-B88D110099EE}" destId="{3881DCCA-1DB6-4701-A556-72DDBAE418A7}" srcOrd="11" destOrd="0" presId="urn:microsoft.com/office/officeart/2005/8/layout/default"/>
    <dgm:cxn modelId="{1DAB5305-A98D-4E15-95FA-86F525C89177}" type="presParOf" srcId="{97A32FDB-FEB1-4CE3-AD0E-B88D110099EE}" destId="{B1C581CE-D78A-49F8-9923-A2E993D53F36}" srcOrd="12" destOrd="0" presId="urn:microsoft.com/office/officeart/2005/8/layout/default"/>
    <dgm:cxn modelId="{C61FEB4F-3392-4C86-91E0-A0E63537D697}" type="presParOf" srcId="{97A32FDB-FEB1-4CE3-AD0E-B88D110099EE}" destId="{034B11B0-6411-4ABC-A5F3-D2C4B8DECCE8}" srcOrd="13" destOrd="0" presId="urn:microsoft.com/office/officeart/2005/8/layout/default"/>
    <dgm:cxn modelId="{0E200C1C-9C90-40AA-9779-9853224BB996}" type="presParOf" srcId="{97A32FDB-FEB1-4CE3-AD0E-B88D110099EE}" destId="{F71855C0-56C3-47F0-8D9D-F8BCC1353614}" srcOrd="14" destOrd="0" presId="urn:microsoft.com/office/officeart/2005/8/layout/default"/>
    <dgm:cxn modelId="{909EC6C8-7BC4-4ED6-B951-A25D639A34DF}" type="presParOf" srcId="{97A32FDB-FEB1-4CE3-AD0E-B88D110099EE}" destId="{758136B4-F1F3-413F-9DF8-EE34527D6339}" srcOrd="15" destOrd="0" presId="urn:microsoft.com/office/officeart/2005/8/layout/default"/>
    <dgm:cxn modelId="{13261907-0DBA-42EF-9603-93FBB9A157CD}" type="presParOf" srcId="{97A32FDB-FEB1-4CE3-AD0E-B88D110099EE}" destId="{C8E251FD-587A-4606-A7D4-1E1E94D01088}" srcOrd="1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D6AD28-64D5-499B-AFBF-C8B1027A95F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6F6AE7D2-242E-45EF-A2F9-A4B8FA328464}">
      <dgm:prSet/>
      <dgm:spPr>
        <a:solidFill>
          <a:srgbClr val="96CEFC"/>
        </a:solidFill>
      </dgm:spPr>
      <dgm:t>
        <a:bodyPr/>
        <a:lstStyle/>
        <a:p>
          <a:r>
            <a:rPr lang="en-GB" dirty="0"/>
            <a:t>Find out more</a:t>
          </a:r>
          <a:endParaRPr lang="en-US" dirty="0"/>
        </a:p>
      </dgm:t>
    </dgm:pt>
    <dgm:pt modelId="{46DA635F-A0DC-42DB-9680-E3E80735C0CD}" type="parTrans" cxnId="{544766BF-9395-4657-B87F-45589ED0CEC3}">
      <dgm:prSet/>
      <dgm:spPr/>
      <dgm:t>
        <a:bodyPr/>
        <a:lstStyle/>
        <a:p>
          <a:endParaRPr lang="en-US"/>
        </a:p>
      </dgm:t>
    </dgm:pt>
    <dgm:pt modelId="{5EDC933F-4F4A-477F-95EF-358F7B0E7280}" type="sibTrans" cxnId="{544766BF-9395-4657-B87F-45589ED0CEC3}">
      <dgm:prSet/>
      <dgm:spPr/>
      <dgm:t>
        <a:bodyPr/>
        <a:lstStyle/>
        <a:p>
          <a:endParaRPr lang="en-US"/>
        </a:p>
      </dgm:t>
    </dgm:pt>
    <dgm:pt modelId="{2789254B-A973-4202-9F48-5C900694082B}">
      <dgm:prSet/>
      <dgm:spPr>
        <a:ln>
          <a:solidFill>
            <a:srgbClr val="96CEFC"/>
          </a:solidFill>
        </a:ln>
      </dgm:spPr>
      <dgm:t>
        <a:bodyPr/>
        <a:lstStyle/>
        <a:p>
          <a:pPr marL="285750"/>
          <a:r>
            <a:rPr lang="en-GB" sz="2300" kern="1200"/>
            <a:t>The JSNA team’s PH Knowledge and Skills session in March 2023 on ‘C</a:t>
          </a:r>
          <a:r>
            <a:rPr lang="en-GB" sz="2300" i="1" kern="1200"/>
            <a:t>ritical appraisal and hierarchy of evidence</a:t>
          </a:r>
          <a:r>
            <a:rPr lang="en-GB" sz="2300" kern="1200"/>
            <a:t>’ will be available on </a:t>
          </a:r>
          <a:r>
            <a:rPr lang="en-GB" sz="2300" kern="1200">
              <a:hlinkClick xmlns:r="http://schemas.openxmlformats.org/officeDocument/2006/relationships" r:id="rId1"/>
            </a:rPr>
            <a:t>the PH staff pages</a:t>
          </a:r>
          <a:endParaRPr lang="en-US" sz="2300" kern="1200"/>
        </a:p>
      </dgm:t>
    </dgm:pt>
    <dgm:pt modelId="{F985AAE2-A486-440F-A004-11A6B4566A59}" type="parTrans" cxnId="{52E687B7-D071-4D67-B9A0-DA5A0124AB62}">
      <dgm:prSet/>
      <dgm:spPr/>
      <dgm:t>
        <a:bodyPr/>
        <a:lstStyle/>
        <a:p>
          <a:endParaRPr lang="en-US"/>
        </a:p>
      </dgm:t>
    </dgm:pt>
    <dgm:pt modelId="{C79A0E2C-FD66-4AC1-B4CA-AA7F12BC4154}" type="sibTrans" cxnId="{52E687B7-D071-4D67-B9A0-DA5A0124AB62}">
      <dgm:prSet/>
      <dgm:spPr/>
      <dgm:t>
        <a:bodyPr/>
        <a:lstStyle/>
        <a:p>
          <a:endParaRPr lang="en-US"/>
        </a:p>
      </dgm:t>
    </dgm:pt>
    <dgm:pt modelId="{FEBEBF65-620A-46F6-BEEA-FB3A26020890}">
      <dgm:prSet/>
      <dgm:spPr>
        <a:ln>
          <a:solidFill>
            <a:srgbClr val="96CEFC"/>
          </a:solidFill>
        </a:ln>
      </dgm:spPr>
      <dgm:t>
        <a:bodyPr/>
        <a:lstStyle/>
        <a:p>
          <a:pPr marL="285750"/>
          <a:r>
            <a:rPr lang="en-GB" sz="2300" kern="1200" dirty="0"/>
            <a:t>For JSNAs, briefings or Lite Bites on a health topic submit a request to the JSNA team, through</a:t>
          </a:r>
          <a:endParaRPr lang="en-US" sz="2300" kern="1200" dirty="0"/>
        </a:p>
      </dgm:t>
    </dgm:pt>
    <dgm:pt modelId="{A3AF817A-EB70-4C52-A7B4-0C8695A43F6B}" type="parTrans" cxnId="{8176CAD0-295A-4C20-AD40-089D629E4B13}">
      <dgm:prSet/>
      <dgm:spPr/>
      <dgm:t>
        <a:bodyPr/>
        <a:lstStyle/>
        <a:p>
          <a:endParaRPr lang="en-GB"/>
        </a:p>
      </dgm:t>
    </dgm:pt>
    <dgm:pt modelId="{107CBDC5-5087-4823-B2BB-2CEF85EC9126}" type="sibTrans" cxnId="{8176CAD0-295A-4C20-AD40-089D629E4B13}">
      <dgm:prSet/>
      <dgm:spPr/>
      <dgm:t>
        <a:bodyPr/>
        <a:lstStyle/>
        <a:p>
          <a:endParaRPr lang="en-GB"/>
        </a:p>
      </dgm:t>
    </dgm:pt>
    <dgm:pt modelId="{F683ED9A-C04B-44D7-B5E0-9ABECA717711}">
      <dgm:prSet/>
      <dgm:spPr>
        <a:ln>
          <a:solidFill>
            <a:srgbClr val="96CEFC"/>
          </a:solidFill>
        </a:ln>
      </dgm:spPr>
      <dgm:t>
        <a:bodyPr/>
        <a:lstStyle/>
        <a:p>
          <a:pPr marL="1080000">
            <a:buFontTx/>
            <a:buNone/>
          </a:pPr>
          <a:r>
            <a:rPr lang="en-GB" sz="2300" kern="1200" dirty="0">
              <a:hlinkClick xmlns:r="http://schemas.openxmlformats.org/officeDocument/2006/relationships" r:id="rId2"/>
            </a:rPr>
            <a:t>www.hertfordshire.gov.uk/jsna</a:t>
          </a:r>
          <a:endParaRPr lang="en-US" sz="2300" kern="1200" dirty="0"/>
        </a:p>
      </dgm:t>
    </dgm:pt>
    <dgm:pt modelId="{A9F6FF07-BD76-4FE5-932F-7A2CB8A62FA9}" type="parTrans" cxnId="{9FD38F7F-0416-4FDE-A119-B0B2130F6C3E}">
      <dgm:prSet/>
      <dgm:spPr/>
      <dgm:t>
        <a:bodyPr/>
        <a:lstStyle/>
        <a:p>
          <a:endParaRPr lang="en-GB"/>
        </a:p>
      </dgm:t>
    </dgm:pt>
    <dgm:pt modelId="{174C56F4-7616-4010-9183-8BC7BCE0DF5F}" type="sibTrans" cxnId="{9FD38F7F-0416-4FDE-A119-B0B2130F6C3E}">
      <dgm:prSet/>
      <dgm:spPr/>
      <dgm:t>
        <a:bodyPr/>
        <a:lstStyle/>
        <a:p>
          <a:endParaRPr lang="en-GB"/>
        </a:p>
      </dgm:t>
    </dgm:pt>
    <dgm:pt modelId="{EB67AF2F-C71A-4CD4-97FA-F211C84196E7}">
      <dgm:prSet/>
      <dgm:spPr>
        <a:ln>
          <a:solidFill>
            <a:srgbClr val="96CEFC"/>
          </a:solidFill>
        </a:ln>
      </dgm:spPr>
      <dgm:t>
        <a:bodyPr/>
        <a:lstStyle/>
        <a:p>
          <a:pPr marL="1080000" rtl="0">
            <a:buFontTx/>
            <a:buNone/>
          </a:pPr>
          <a:r>
            <a:rPr lang="en-GB" sz="2300" kern="1200" dirty="0">
              <a:hlinkClick xmlns:r="http://schemas.openxmlformats.org/officeDocument/2006/relationships" r:id="rId3"/>
            </a:rPr>
            <a:t>JSNA@hertfordshire.gov.uk</a:t>
          </a:r>
          <a:r>
            <a:rPr lang="en-GB" sz="2300" kern="1200" dirty="0">
              <a:latin typeface="Calibri Light" panose="020F0302020204030204"/>
            </a:rPr>
            <a:t> </a:t>
          </a:r>
          <a:endParaRPr lang="en-US" sz="2300" kern="1200" dirty="0"/>
        </a:p>
      </dgm:t>
    </dgm:pt>
    <dgm:pt modelId="{0BFBD113-C78B-4F07-9D81-12B41B678AEA}" type="parTrans" cxnId="{F1A5268D-A4CB-4AD5-970F-40AE7C867D60}">
      <dgm:prSet/>
      <dgm:spPr/>
      <dgm:t>
        <a:bodyPr/>
        <a:lstStyle/>
        <a:p>
          <a:endParaRPr lang="en-GB"/>
        </a:p>
      </dgm:t>
    </dgm:pt>
    <dgm:pt modelId="{7E8BC832-8381-4D66-B42A-11C3AF957F42}" type="sibTrans" cxnId="{F1A5268D-A4CB-4AD5-970F-40AE7C867D60}">
      <dgm:prSet/>
      <dgm:spPr/>
      <dgm:t>
        <a:bodyPr/>
        <a:lstStyle/>
        <a:p>
          <a:endParaRPr lang="en-GB"/>
        </a:p>
      </dgm:t>
    </dgm:pt>
    <dgm:pt modelId="{667ED8BE-B260-4F2A-B030-8AFEDA614A10}">
      <dgm:prSet custT="1"/>
      <dgm:spPr>
        <a:ln>
          <a:solidFill>
            <a:srgbClr val="96CEFC"/>
          </a:solidFill>
        </a:ln>
      </dgm:spPr>
      <dgm:t>
        <a:bodyPr/>
        <a:lstStyle/>
        <a:p>
          <a:pPr marL="285750" rtl="0"/>
          <a:r>
            <a:rPr lang="en-US" sz="2300" b="1" kern="1200" dirty="0"/>
            <a:t>Future JSNA topics include</a:t>
          </a:r>
          <a:r>
            <a:rPr lang="en-US" sz="2300" b="1" kern="1200" dirty="0">
              <a:latin typeface="Calibri Light" panose="020F0302020204030204"/>
            </a:rPr>
            <a:t>:</a:t>
          </a:r>
          <a:r>
            <a:rPr lang="en-US" sz="2300" b="1" kern="1200" dirty="0">
              <a:solidFill>
                <a:prstClr val="black">
                  <a:hueOff val="0"/>
                  <a:satOff val="0"/>
                  <a:lumOff val="0"/>
                  <a:alphaOff val="0"/>
                </a:prstClr>
              </a:solidFill>
              <a:latin typeface="Calibri" panose="020F0502020204030204"/>
              <a:ea typeface="+mn-ea"/>
              <a:cs typeface="+mn-cs"/>
            </a:rPr>
            <a:t> </a:t>
          </a:r>
          <a:r>
            <a:rPr lang="en-US" sz="2300" kern="1200" dirty="0">
              <a:solidFill>
                <a:prstClr val="black">
                  <a:hueOff val="0"/>
                  <a:satOff val="0"/>
                  <a:lumOff val="0"/>
                  <a:alphaOff val="0"/>
                </a:prstClr>
              </a:solidFill>
              <a:latin typeface="Calibri" panose="020F0502020204030204"/>
              <a:ea typeface="+mn-ea"/>
              <a:cs typeface="+mn-cs"/>
            </a:rPr>
            <a:t>Adults Experiencing Multiple Disadvantages, Carers, Oral Health and Menopause.</a:t>
          </a:r>
        </a:p>
      </dgm:t>
    </dgm:pt>
    <dgm:pt modelId="{A0C4CFF8-7A0A-4048-9683-AB221DCE9AAF}" type="parTrans" cxnId="{3427CD1F-572A-428A-BCE1-4D1EFFFA105E}">
      <dgm:prSet/>
      <dgm:spPr/>
      <dgm:t>
        <a:bodyPr/>
        <a:lstStyle/>
        <a:p>
          <a:endParaRPr lang="en-GB"/>
        </a:p>
      </dgm:t>
    </dgm:pt>
    <dgm:pt modelId="{D07CE791-E084-48D4-8616-40CFA38E089B}" type="sibTrans" cxnId="{3427CD1F-572A-428A-BCE1-4D1EFFFA105E}">
      <dgm:prSet/>
      <dgm:spPr/>
      <dgm:t>
        <a:bodyPr/>
        <a:lstStyle/>
        <a:p>
          <a:endParaRPr lang="en-GB"/>
        </a:p>
      </dgm:t>
    </dgm:pt>
    <dgm:pt modelId="{ECC5AEF0-33FE-4329-9BA2-046838E5F50D}" type="pres">
      <dgm:prSet presAssocID="{C9D6AD28-64D5-499B-AFBF-C8B1027A95F2}" presName="linear" presStyleCnt="0">
        <dgm:presLayoutVars>
          <dgm:dir/>
          <dgm:animLvl val="lvl"/>
          <dgm:resizeHandles val="exact"/>
        </dgm:presLayoutVars>
      </dgm:prSet>
      <dgm:spPr/>
    </dgm:pt>
    <dgm:pt modelId="{8053CF8E-D8CE-416B-9F96-1E8F51BC0A3D}" type="pres">
      <dgm:prSet presAssocID="{6F6AE7D2-242E-45EF-A2F9-A4B8FA328464}" presName="parentLin" presStyleCnt="0"/>
      <dgm:spPr/>
    </dgm:pt>
    <dgm:pt modelId="{F5679AA7-70F7-4FBC-92D2-9EE988ABD816}" type="pres">
      <dgm:prSet presAssocID="{6F6AE7D2-242E-45EF-A2F9-A4B8FA328464}" presName="parentLeftMargin" presStyleLbl="node1" presStyleIdx="0" presStyleCnt="1"/>
      <dgm:spPr/>
    </dgm:pt>
    <dgm:pt modelId="{E4843C5C-3D08-4CB9-8015-AE6B990AF9D8}" type="pres">
      <dgm:prSet presAssocID="{6F6AE7D2-242E-45EF-A2F9-A4B8FA328464}" presName="parentText" presStyleLbl="node1" presStyleIdx="0" presStyleCnt="1" custLinFactNeighborX="-1771" custLinFactNeighborY="-4706">
        <dgm:presLayoutVars>
          <dgm:chMax val="0"/>
          <dgm:bulletEnabled val="1"/>
        </dgm:presLayoutVars>
      </dgm:prSet>
      <dgm:spPr/>
    </dgm:pt>
    <dgm:pt modelId="{2C17CD42-284B-466C-8ECC-68E5EAEB8965}" type="pres">
      <dgm:prSet presAssocID="{6F6AE7D2-242E-45EF-A2F9-A4B8FA328464}" presName="negativeSpace" presStyleCnt="0"/>
      <dgm:spPr/>
    </dgm:pt>
    <dgm:pt modelId="{9D050338-6440-49E5-A043-0C075C53344D}" type="pres">
      <dgm:prSet presAssocID="{6F6AE7D2-242E-45EF-A2F9-A4B8FA328464}" presName="childText" presStyleLbl="conFgAcc1" presStyleIdx="0" presStyleCnt="1" custScaleY="102393" custLinFactNeighborX="-13" custLinFactNeighborY="-5534">
        <dgm:presLayoutVars>
          <dgm:bulletEnabled val="1"/>
        </dgm:presLayoutVars>
      </dgm:prSet>
      <dgm:spPr/>
    </dgm:pt>
  </dgm:ptLst>
  <dgm:cxnLst>
    <dgm:cxn modelId="{1C972B09-1FA3-4948-ACAC-44ADBA64C027}" type="presOf" srcId="{EB67AF2F-C71A-4CD4-97FA-F211C84196E7}" destId="{9D050338-6440-49E5-A043-0C075C53344D}" srcOrd="0" destOrd="2" presId="urn:microsoft.com/office/officeart/2005/8/layout/list1"/>
    <dgm:cxn modelId="{16C98C1F-7CB7-4355-92EB-4AC6DC16137F}" type="presOf" srcId="{2789254B-A973-4202-9F48-5C900694082B}" destId="{9D050338-6440-49E5-A043-0C075C53344D}" srcOrd="0" destOrd="4" presId="urn:microsoft.com/office/officeart/2005/8/layout/list1"/>
    <dgm:cxn modelId="{3427CD1F-572A-428A-BCE1-4D1EFFFA105E}" srcId="{6F6AE7D2-242E-45EF-A2F9-A4B8FA328464}" destId="{667ED8BE-B260-4F2A-B030-8AFEDA614A10}" srcOrd="1" destOrd="0" parTransId="{A0C4CFF8-7A0A-4048-9683-AB221DCE9AAF}" sibTransId="{D07CE791-E084-48D4-8616-40CFA38E089B}"/>
    <dgm:cxn modelId="{7A633B25-0ECA-43DA-9736-C111AFE98E12}" type="presOf" srcId="{6F6AE7D2-242E-45EF-A2F9-A4B8FA328464}" destId="{E4843C5C-3D08-4CB9-8015-AE6B990AF9D8}" srcOrd="1" destOrd="0" presId="urn:microsoft.com/office/officeart/2005/8/layout/list1"/>
    <dgm:cxn modelId="{8D7E1A3E-1ADF-430F-88C6-8B843A0D8AF8}" type="presOf" srcId="{667ED8BE-B260-4F2A-B030-8AFEDA614A10}" destId="{9D050338-6440-49E5-A043-0C075C53344D}" srcOrd="0" destOrd="3" presId="urn:microsoft.com/office/officeart/2005/8/layout/list1"/>
    <dgm:cxn modelId="{69243742-3B60-43DD-B364-C5F531E464FF}" type="presOf" srcId="{FEBEBF65-620A-46F6-BEEA-FB3A26020890}" destId="{9D050338-6440-49E5-A043-0C075C53344D}" srcOrd="0" destOrd="0" presId="urn:microsoft.com/office/officeart/2005/8/layout/list1"/>
    <dgm:cxn modelId="{9FD38F7F-0416-4FDE-A119-B0B2130F6C3E}" srcId="{FEBEBF65-620A-46F6-BEEA-FB3A26020890}" destId="{F683ED9A-C04B-44D7-B5E0-9ABECA717711}" srcOrd="0" destOrd="0" parTransId="{A9F6FF07-BD76-4FE5-932F-7A2CB8A62FA9}" sibTransId="{174C56F4-7616-4010-9183-8BC7BCE0DF5F}"/>
    <dgm:cxn modelId="{F1A5268D-A4CB-4AD5-970F-40AE7C867D60}" srcId="{F683ED9A-C04B-44D7-B5E0-9ABECA717711}" destId="{EB67AF2F-C71A-4CD4-97FA-F211C84196E7}" srcOrd="0" destOrd="0" parTransId="{0BFBD113-C78B-4F07-9D81-12B41B678AEA}" sibTransId="{7E8BC832-8381-4D66-B42A-11C3AF957F42}"/>
    <dgm:cxn modelId="{D77F0993-E251-4D8B-8B44-0144B8C37180}" type="presOf" srcId="{6F6AE7D2-242E-45EF-A2F9-A4B8FA328464}" destId="{F5679AA7-70F7-4FBC-92D2-9EE988ABD816}" srcOrd="0" destOrd="0" presId="urn:microsoft.com/office/officeart/2005/8/layout/list1"/>
    <dgm:cxn modelId="{52E687B7-D071-4D67-B9A0-DA5A0124AB62}" srcId="{6F6AE7D2-242E-45EF-A2F9-A4B8FA328464}" destId="{2789254B-A973-4202-9F48-5C900694082B}" srcOrd="2" destOrd="0" parTransId="{F985AAE2-A486-440F-A004-11A6B4566A59}" sibTransId="{C79A0E2C-FD66-4AC1-B4CA-AA7F12BC4154}"/>
    <dgm:cxn modelId="{544766BF-9395-4657-B87F-45589ED0CEC3}" srcId="{C9D6AD28-64D5-499B-AFBF-C8B1027A95F2}" destId="{6F6AE7D2-242E-45EF-A2F9-A4B8FA328464}" srcOrd="0" destOrd="0" parTransId="{46DA635F-A0DC-42DB-9680-E3E80735C0CD}" sibTransId="{5EDC933F-4F4A-477F-95EF-358F7B0E7280}"/>
    <dgm:cxn modelId="{8176CAD0-295A-4C20-AD40-089D629E4B13}" srcId="{6F6AE7D2-242E-45EF-A2F9-A4B8FA328464}" destId="{FEBEBF65-620A-46F6-BEEA-FB3A26020890}" srcOrd="0" destOrd="0" parTransId="{A3AF817A-EB70-4C52-A7B4-0C8695A43F6B}" sibTransId="{107CBDC5-5087-4823-B2BB-2CEF85EC9126}"/>
    <dgm:cxn modelId="{DAF638D7-02A5-4E24-A732-5B40B8F9083A}" type="presOf" srcId="{C9D6AD28-64D5-499B-AFBF-C8B1027A95F2}" destId="{ECC5AEF0-33FE-4329-9BA2-046838E5F50D}" srcOrd="0" destOrd="0" presId="urn:microsoft.com/office/officeart/2005/8/layout/list1"/>
    <dgm:cxn modelId="{EE7477FE-EC76-4A7A-AD76-6273ED05F4B0}" type="presOf" srcId="{F683ED9A-C04B-44D7-B5E0-9ABECA717711}" destId="{9D050338-6440-49E5-A043-0C075C53344D}" srcOrd="0" destOrd="1" presId="urn:microsoft.com/office/officeart/2005/8/layout/list1"/>
    <dgm:cxn modelId="{0554F183-366C-46CE-B117-0CC40FF48B27}" type="presParOf" srcId="{ECC5AEF0-33FE-4329-9BA2-046838E5F50D}" destId="{8053CF8E-D8CE-416B-9F96-1E8F51BC0A3D}" srcOrd="0" destOrd="0" presId="urn:microsoft.com/office/officeart/2005/8/layout/list1"/>
    <dgm:cxn modelId="{CFC7A115-0523-4AE5-8322-9E5A2D82C38E}" type="presParOf" srcId="{8053CF8E-D8CE-416B-9F96-1E8F51BC0A3D}" destId="{F5679AA7-70F7-4FBC-92D2-9EE988ABD816}" srcOrd="0" destOrd="0" presId="urn:microsoft.com/office/officeart/2005/8/layout/list1"/>
    <dgm:cxn modelId="{84DC51CF-59CC-43FD-8947-E6E6E49AD58F}" type="presParOf" srcId="{8053CF8E-D8CE-416B-9F96-1E8F51BC0A3D}" destId="{E4843C5C-3D08-4CB9-8015-AE6B990AF9D8}" srcOrd="1" destOrd="0" presId="urn:microsoft.com/office/officeart/2005/8/layout/list1"/>
    <dgm:cxn modelId="{798A08A8-D4DA-462E-8F49-DCC0973C4A6C}" type="presParOf" srcId="{ECC5AEF0-33FE-4329-9BA2-046838E5F50D}" destId="{2C17CD42-284B-466C-8ECC-68E5EAEB8965}" srcOrd="1" destOrd="0" presId="urn:microsoft.com/office/officeart/2005/8/layout/list1"/>
    <dgm:cxn modelId="{5FD514BC-5AB1-43FF-97B2-5E1AB6F73158}" type="presParOf" srcId="{ECC5AEF0-33FE-4329-9BA2-046838E5F50D}" destId="{9D050338-6440-49E5-A043-0C075C53344D}" srcOrd="2"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56352E-848C-4DEF-94A1-1A289BADA459}">
      <dsp:nvSpPr>
        <dsp:cNvPr id="0" name=""/>
        <dsp:cNvSpPr/>
      </dsp:nvSpPr>
      <dsp:spPr>
        <a:xfrm>
          <a:off x="0" y="137054"/>
          <a:ext cx="1436687" cy="8620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Purpose and background</a:t>
          </a:r>
        </a:p>
      </dsp:txBody>
      <dsp:txXfrm>
        <a:off x="0" y="137054"/>
        <a:ext cx="1436687" cy="862012"/>
      </dsp:txXfrm>
    </dsp:sp>
    <dsp:sp modelId="{376B220E-4AB7-4EDA-A2CA-B47EABE72DB4}">
      <dsp:nvSpPr>
        <dsp:cNvPr id="0" name=""/>
        <dsp:cNvSpPr/>
      </dsp:nvSpPr>
      <dsp:spPr>
        <a:xfrm>
          <a:off x="1580356" y="137054"/>
          <a:ext cx="1436687" cy="8620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Causes and risk factors</a:t>
          </a:r>
        </a:p>
      </dsp:txBody>
      <dsp:txXfrm>
        <a:off x="1580356" y="137054"/>
        <a:ext cx="1436687" cy="862012"/>
      </dsp:txXfrm>
    </dsp:sp>
    <dsp:sp modelId="{C395BE61-09A4-4412-8270-4B66ECC74467}">
      <dsp:nvSpPr>
        <dsp:cNvPr id="0" name=""/>
        <dsp:cNvSpPr/>
      </dsp:nvSpPr>
      <dsp:spPr>
        <a:xfrm>
          <a:off x="3160712" y="137054"/>
          <a:ext cx="1436687" cy="8620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What do the statistics show</a:t>
          </a:r>
        </a:p>
      </dsp:txBody>
      <dsp:txXfrm>
        <a:off x="3160712" y="137054"/>
        <a:ext cx="1436687" cy="862012"/>
      </dsp:txXfrm>
    </dsp:sp>
    <dsp:sp modelId="{8FB51A95-738E-4F43-A679-3A38FDBB3379}">
      <dsp:nvSpPr>
        <dsp:cNvPr id="0" name=""/>
        <dsp:cNvSpPr/>
      </dsp:nvSpPr>
      <dsp:spPr>
        <a:xfrm>
          <a:off x="0" y="1142735"/>
          <a:ext cx="1436687" cy="8620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Local services, strategies and effective interventions</a:t>
          </a:r>
        </a:p>
      </dsp:txBody>
      <dsp:txXfrm>
        <a:off x="0" y="1142735"/>
        <a:ext cx="1436687" cy="862012"/>
      </dsp:txXfrm>
    </dsp:sp>
    <dsp:sp modelId="{D326AC57-8FE4-49B3-8770-74A596D91FF4}">
      <dsp:nvSpPr>
        <dsp:cNvPr id="0" name=""/>
        <dsp:cNvSpPr/>
      </dsp:nvSpPr>
      <dsp:spPr>
        <a:xfrm>
          <a:off x="1580356" y="1142735"/>
          <a:ext cx="1436687" cy="8620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Limitations</a:t>
          </a:r>
        </a:p>
      </dsp:txBody>
      <dsp:txXfrm>
        <a:off x="1580356" y="1142735"/>
        <a:ext cx="1436687" cy="862012"/>
      </dsp:txXfrm>
    </dsp:sp>
    <dsp:sp modelId="{8DF080CB-639F-46D0-9189-6F0EA39B107A}">
      <dsp:nvSpPr>
        <dsp:cNvPr id="0" name=""/>
        <dsp:cNvSpPr/>
      </dsp:nvSpPr>
      <dsp:spPr>
        <a:xfrm>
          <a:off x="3160712" y="1142735"/>
          <a:ext cx="1436687" cy="8620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Recommendations</a:t>
          </a:r>
        </a:p>
      </dsp:txBody>
      <dsp:txXfrm>
        <a:off x="3160712" y="1142735"/>
        <a:ext cx="1436687" cy="862012"/>
      </dsp:txXfrm>
    </dsp:sp>
    <dsp:sp modelId="{B1C581CE-D78A-49F8-9923-A2E993D53F36}">
      <dsp:nvSpPr>
        <dsp:cNvPr id="0" name=""/>
        <dsp:cNvSpPr/>
      </dsp:nvSpPr>
      <dsp:spPr>
        <a:xfrm>
          <a:off x="0" y="2148416"/>
          <a:ext cx="1436687" cy="8620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Find out more</a:t>
          </a:r>
        </a:p>
      </dsp:txBody>
      <dsp:txXfrm>
        <a:off x="0" y="2148416"/>
        <a:ext cx="1436687" cy="862012"/>
      </dsp:txXfrm>
    </dsp:sp>
    <dsp:sp modelId="{F71855C0-56C3-47F0-8D9D-F8BCC1353614}">
      <dsp:nvSpPr>
        <dsp:cNvPr id="0" name=""/>
        <dsp:cNvSpPr/>
      </dsp:nvSpPr>
      <dsp:spPr>
        <a:xfrm>
          <a:off x="1580356" y="2148416"/>
          <a:ext cx="1436687" cy="8620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Appendices</a:t>
          </a:r>
        </a:p>
      </dsp:txBody>
      <dsp:txXfrm>
        <a:off x="1580356" y="2148416"/>
        <a:ext cx="1436687" cy="862012"/>
      </dsp:txXfrm>
    </dsp:sp>
    <dsp:sp modelId="{C8E251FD-587A-4606-A7D4-1E1E94D01088}">
      <dsp:nvSpPr>
        <dsp:cNvPr id="0" name=""/>
        <dsp:cNvSpPr/>
      </dsp:nvSpPr>
      <dsp:spPr>
        <a:xfrm>
          <a:off x="3160712" y="2148416"/>
          <a:ext cx="1436687" cy="86201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References</a:t>
          </a:r>
        </a:p>
      </dsp:txBody>
      <dsp:txXfrm>
        <a:off x="3160712" y="2148416"/>
        <a:ext cx="1436687" cy="8620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050338-6440-49E5-A043-0C075C53344D}">
      <dsp:nvSpPr>
        <dsp:cNvPr id="0" name=""/>
        <dsp:cNvSpPr/>
      </dsp:nvSpPr>
      <dsp:spPr>
        <a:xfrm>
          <a:off x="0" y="534336"/>
          <a:ext cx="10515600" cy="4167190"/>
        </a:xfrm>
        <a:prstGeom prst="rect">
          <a:avLst/>
        </a:prstGeom>
        <a:solidFill>
          <a:schemeClr val="lt1">
            <a:alpha val="90000"/>
            <a:hueOff val="0"/>
            <a:satOff val="0"/>
            <a:lumOff val="0"/>
            <a:alphaOff val="0"/>
          </a:schemeClr>
        </a:solidFill>
        <a:ln w="12700" cap="flat" cmpd="sng" algn="ctr">
          <a:solidFill>
            <a:srgbClr val="96CEF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791464" rIns="816127" bIns="163576" numCol="1" spcCol="1270" anchor="t" anchorCtr="0">
          <a:noAutofit/>
        </a:bodyPr>
        <a:lstStyle/>
        <a:p>
          <a:pPr marL="285750" lvl="1" indent="-228600" algn="l" defTabSz="1022350">
            <a:lnSpc>
              <a:spcPct val="90000"/>
            </a:lnSpc>
            <a:spcBef>
              <a:spcPct val="0"/>
            </a:spcBef>
            <a:spcAft>
              <a:spcPct val="15000"/>
            </a:spcAft>
            <a:buChar char="•"/>
          </a:pPr>
          <a:r>
            <a:rPr lang="en-GB" sz="2300" kern="1200" dirty="0"/>
            <a:t>For JSNAs, briefings or Lite Bites on a health topic submit a request to the JSNA team, through</a:t>
          </a:r>
          <a:endParaRPr lang="en-US" sz="2300" kern="1200" dirty="0"/>
        </a:p>
        <a:p>
          <a:pPr marL="1080000" lvl="2" indent="-228600" algn="l" defTabSz="1022350">
            <a:lnSpc>
              <a:spcPct val="90000"/>
            </a:lnSpc>
            <a:spcBef>
              <a:spcPct val="0"/>
            </a:spcBef>
            <a:spcAft>
              <a:spcPct val="15000"/>
            </a:spcAft>
            <a:buFontTx/>
            <a:buNone/>
          </a:pPr>
          <a:r>
            <a:rPr lang="en-GB" sz="2300" kern="1200" dirty="0">
              <a:hlinkClick xmlns:r="http://schemas.openxmlformats.org/officeDocument/2006/relationships" r:id="rId1"/>
            </a:rPr>
            <a:t>www.hertfordshire.gov.uk/jsna</a:t>
          </a:r>
          <a:endParaRPr lang="en-US" sz="2300" kern="1200" dirty="0"/>
        </a:p>
        <a:p>
          <a:pPr marL="1080000" lvl="3" indent="-228600" algn="l" defTabSz="1022350" rtl="0">
            <a:lnSpc>
              <a:spcPct val="90000"/>
            </a:lnSpc>
            <a:spcBef>
              <a:spcPct val="0"/>
            </a:spcBef>
            <a:spcAft>
              <a:spcPct val="15000"/>
            </a:spcAft>
            <a:buFontTx/>
            <a:buNone/>
          </a:pPr>
          <a:r>
            <a:rPr lang="en-GB" sz="2300" kern="1200" dirty="0">
              <a:hlinkClick xmlns:r="http://schemas.openxmlformats.org/officeDocument/2006/relationships" r:id="rId2"/>
            </a:rPr>
            <a:t>JSNA@hertfordshire.gov.uk</a:t>
          </a:r>
          <a:r>
            <a:rPr lang="en-GB" sz="2300" kern="1200" dirty="0">
              <a:latin typeface="Calibri Light" panose="020F0302020204030204"/>
            </a:rPr>
            <a:t> </a:t>
          </a:r>
          <a:endParaRPr lang="en-US" sz="2300" kern="1200" dirty="0"/>
        </a:p>
        <a:p>
          <a:pPr marL="285750" lvl="1" indent="-228600" algn="l" defTabSz="1022350" rtl="0">
            <a:lnSpc>
              <a:spcPct val="90000"/>
            </a:lnSpc>
            <a:spcBef>
              <a:spcPct val="0"/>
            </a:spcBef>
            <a:spcAft>
              <a:spcPct val="15000"/>
            </a:spcAft>
            <a:buChar char="•"/>
          </a:pPr>
          <a:r>
            <a:rPr lang="en-US" sz="2300" b="1" kern="1200" dirty="0"/>
            <a:t>Future JSNA topics include</a:t>
          </a:r>
          <a:r>
            <a:rPr lang="en-US" sz="2300" b="1" kern="1200" dirty="0">
              <a:latin typeface="Calibri Light" panose="020F0302020204030204"/>
            </a:rPr>
            <a:t>:</a:t>
          </a:r>
          <a:r>
            <a:rPr lang="en-US" sz="2300" b="1" kern="1200" dirty="0">
              <a:solidFill>
                <a:prstClr val="black">
                  <a:hueOff val="0"/>
                  <a:satOff val="0"/>
                  <a:lumOff val="0"/>
                  <a:alphaOff val="0"/>
                </a:prstClr>
              </a:solidFill>
              <a:latin typeface="Calibri" panose="020F0502020204030204"/>
              <a:ea typeface="+mn-ea"/>
              <a:cs typeface="+mn-cs"/>
            </a:rPr>
            <a:t> </a:t>
          </a:r>
          <a:r>
            <a:rPr lang="en-US" sz="2300" kern="1200" dirty="0">
              <a:solidFill>
                <a:prstClr val="black">
                  <a:hueOff val="0"/>
                  <a:satOff val="0"/>
                  <a:lumOff val="0"/>
                  <a:alphaOff val="0"/>
                </a:prstClr>
              </a:solidFill>
              <a:latin typeface="Calibri" panose="020F0502020204030204"/>
              <a:ea typeface="+mn-ea"/>
              <a:cs typeface="+mn-cs"/>
            </a:rPr>
            <a:t>Adults Experiencing Multiple Disadvantages, Carers, Oral Health and Menopause.</a:t>
          </a:r>
        </a:p>
        <a:p>
          <a:pPr marL="285750" lvl="1" indent="-228600" algn="l" defTabSz="1022350">
            <a:lnSpc>
              <a:spcPct val="90000"/>
            </a:lnSpc>
            <a:spcBef>
              <a:spcPct val="0"/>
            </a:spcBef>
            <a:spcAft>
              <a:spcPct val="15000"/>
            </a:spcAft>
            <a:buChar char="•"/>
          </a:pPr>
          <a:r>
            <a:rPr lang="en-GB" sz="2300" kern="1200"/>
            <a:t>The JSNA team’s PH Knowledge and Skills session in March 2023 on ‘C</a:t>
          </a:r>
          <a:r>
            <a:rPr lang="en-GB" sz="2300" i="1" kern="1200"/>
            <a:t>ritical appraisal and hierarchy of evidence</a:t>
          </a:r>
          <a:r>
            <a:rPr lang="en-GB" sz="2300" kern="1200"/>
            <a:t>’ will be available on </a:t>
          </a:r>
          <a:r>
            <a:rPr lang="en-GB" sz="2300" kern="1200">
              <a:hlinkClick xmlns:r="http://schemas.openxmlformats.org/officeDocument/2006/relationships" r:id="rId3"/>
            </a:rPr>
            <a:t>the PH staff pages</a:t>
          </a:r>
          <a:endParaRPr lang="en-US" sz="2300" kern="1200"/>
        </a:p>
      </dsp:txBody>
      <dsp:txXfrm>
        <a:off x="0" y="534336"/>
        <a:ext cx="10515600" cy="4167190"/>
      </dsp:txXfrm>
    </dsp:sp>
    <dsp:sp modelId="{E4843C5C-3D08-4CB9-8015-AE6B990AF9D8}">
      <dsp:nvSpPr>
        <dsp:cNvPr id="0" name=""/>
        <dsp:cNvSpPr/>
      </dsp:nvSpPr>
      <dsp:spPr>
        <a:xfrm>
          <a:off x="516468" y="0"/>
          <a:ext cx="7360920" cy="1121760"/>
        </a:xfrm>
        <a:prstGeom prst="roundRect">
          <a:avLst/>
        </a:prstGeom>
        <a:solidFill>
          <a:srgbClr val="96CEF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689100">
            <a:lnSpc>
              <a:spcPct val="90000"/>
            </a:lnSpc>
            <a:spcBef>
              <a:spcPct val="0"/>
            </a:spcBef>
            <a:spcAft>
              <a:spcPct val="35000"/>
            </a:spcAft>
            <a:buNone/>
          </a:pPr>
          <a:r>
            <a:rPr lang="en-GB" sz="3800" kern="1200" dirty="0"/>
            <a:t>Find out more</a:t>
          </a:r>
          <a:endParaRPr lang="en-US" sz="3800" kern="1200" dirty="0"/>
        </a:p>
      </dsp:txBody>
      <dsp:txXfrm>
        <a:off x="571228" y="54760"/>
        <a:ext cx="7251400" cy="101224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3A0FBB-58B7-4D5B-88C0-EA95FD50C429}" type="datetimeFigureOut">
              <a:rPr lang="en-GB" smtClean="0"/>
              <a:t>11/05/2023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1F2A8C-353A-4D8C-84F8-E682AC88ED20}" type="slidenum">
              <a:rPr lang="en-GB" smtClean="0"/>
              <a:t>‹#›</a:t>
            </a:fld>
            <a:endParaRPr lang="en-GB"/>
          </a:p>
        </p:txBody>
      </p:sp>
    </p:spTree>
    <p:extLst>
      <p:ext uri="{BB962C8B-B14F-4D97-AF65-F5344CB8AC3E}">
        <p14:creationId xmlns:p14="http://schemas.microsoft.com/office/powerpoint/2010/main" val="2346124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611D30-797D-4841-8333-E8625469C29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69384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JSNA Lite Bites are a fairly new product that we have introduced but been found to be a really useful resource for stakeholders and can be produced quite quickly. JSNA Lite Bites provide a rapid literature search into a specific focused research question. They can be around 2-6 pages in length and provide summary level evidence for a topic with links to further information. They may for example summarise health interventions that exist on a topic or look at barriers for a health topic. Lite Bites don’t have a specific data section within them though we can provide a brief summary of local data if needed. One of the differences between Lite Bites and briefings and full reports is that lite bites don’t include recommendations and include a summary of information instead. They can be created and published in around a 2-week timeframe. Some examples of </a:t>
            </a:r>
            <a:r>
              <a:rPr lang="en-GB" dirty="0" err="1"/>
              <a:t>litebites</a:t>
            </a:r>
            <a:r>
              <a:rPr lang="en-GB" dirty="0"/>
              <a:t> that we have done include looking at the </a:t>
            </a:r>
            <a:r>
              <a:rPr lang="en-GB" sz="1200" dirty="0">
                <a:solidFill>
                  <a:schemeClr val="bg1"/>
                </a:solidFill>
                <a:latin typeface="Bahnschrift" panose="020B0502040204020203" pitchFamily="34" charset="0"/>
              </a:rPr>
              <a:t>Impact of age and driving inexperience on road traffic collisions </a:t>
            </a:r>
          </a:p>
          <a:p>
            <a:pPr algn="l"/>
            <a:r>
              <a:rPr lang="en-GB" sz="1200" dirty="0">
                <a:solidFill>
                  <a:schemeClr val="bg1"/>
                </a:solidFill>
                <a:latin typeface="Bahnschrift" panose="020B0502040204020203" pitchFamily="34" charset="0"/>
              </a:rPr>
              <a:t>-&gt; Impact of preconception smoking on neonatal outcomes</a:t>
            </a:r>
          </a:p>
          <a:p>
            <a:pPr algn="l"/>
            <a:r>
              <a:rPr lang="en-GB" sz="1200" dirty="0">
                <a:solidFill>
                  <a:schemeClr val="bg1"/>
                </a:solidFill>
                <a:latin typeface="Bahnschrift" panose="020B0502040204020203" pitchFamily="34" charset="0"/>
              </a:rPr>
              <a:t>-&gt; Risk of suicide in children and young people with ADHD and ASD</a:t>
            </a:r>
          </a:p>
          <a:p>
            <a:pPr algn="l"/>
            <a:r>
              <a:rPr lang="en-GB" sz="1200" dirty="0">
                <a:solidFill>
                  <a:schemeClr val="bg1"/>
                </a:solidFill>
                <a:latin typeface="Bahnschrift" panose="020B0502040204020203" pitchFamily="34" charset="0"/>
              </a:rPr>
              <a:t>-&gt; Impact of arts and culture on national and local wellbeing</a:t>
            </a:r>
          </a:p>
          <a:p>
            <a:pPr algn="l"/>
            <a:r>
              <a:rPr lang="en-GB" sz="1200" dirty="0">
                <a:solidFill>
                  <a:schemeClr val="bg1"/>
                </a:solidFill>
                <a:latin typeface="Bahnschrift" panose="020B0502040204020203" pitchFamily="34" charset="0"/>
              </a:rPr>
              <a:t>-&gt; Health Risks of Damp and Mould</a:t>
            </a:r>
          </a:p>
          <a:p>
            <a:endParaRPr lang="en-GB" dirty="0"/>
          </a:p>
        </p:txBody>
      </p:sp>
      <p:sp>
        <p:nvSpPr>
          <p:cNvPr id="4" name="Slide Number Placeholder 3"/>
          <p:cNvSpPr>
            <a:spLocks noGrp="1"/>
          </p:cNvSpPr>
          <p:nvPr>
            <p:ph type="sldNum" sz="quarter" idx="5"/>
          </p:nvPr>
        </p:nvSpPr>
        <p:spPr/>
        <p:txBody>
          <a:bodyPr/>
          <a:lstStyle/>
          <a:p>
            <a:fld id="{561F2A8C-353A-4D8C-84F8-E682AC88ED20}" type="slidenum">
              <a:rPr lang="en-GB" smtClean="0"/>
              <a:t>13</a:t>
            </a:fld>
            <a:endParaRPr lang="en-GB"/>
          </a:p>
        </p:txBody>
      </p:sp>
    </p:spTree>
    <p:extLst>
      <p:ext uri="{BB962C8B-B14F-4D97-AF65-F5344CB8AC3E}">
        <p14:creationId xmlns:p14="http://schemas.microsoft.com/office/powerpoint/2010/main" val="795934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JSNA team have close ties to the county community safety unit and we also have 2 co-located analysts. This helps to promote joint working on topics which overlap health and community safety. Some examples of collaborative JSNA topics that have been produced include </a:t>
            </a:r>
          </a:p>
          <a:p>
            <a:pPr marL="1347788" lvl="1" indent="-184150">
              <a:buFont typeface="Courier New" panose="02070309020205020404" pitchFamily="49" charset="0"/>
              <a:buChar char="o"/>
            </a:pPr>
            <a:r>
              <a:rPr lang="en-GB" sz="1200" dirty="0">
                <a:latin typeface="Bahnschrift"/>
              </a:rPr>
              <a:t>Violence Against Women and Girls</a:t>
            </a:r>
          </a:p>
          <a:p>
            <a:pPr marL="1347788" lvl="1" indent="-184150">
              <a:buFont typeface="Courier New" panose="02070309020205020404" pitchFamily="49" charset="0"/>
              <a:buChar char="o"/>
            </a:pPr>
            <a:r>
              <a:rPr lang="en-GB" sz="1200" dirty="0">
                <a:latin typeface="Bahnschrift"/>
              </a:rPr>
              <a:t>Asylum Seekers and Refugees</a:t>
            </a:r>
          </a:p>
          <a:p>
            <a:pPr marL="1347788" lvl="1" indent="-184150">
              <a:buFont typeface="Courier New" panose="02070309020205020404" pitchFamily="49" charset="0"/>
              <a:buChar char="o"/>
            </a:pPr>
            <a:r>
              <a:rPr lang="en-GB" sz="1200" dirty="0">
                <a:latin typeface="Bahnschrift"/>
              </a:rPr>
              <a:t>Demand of Mental Health on Local Services</a:t>
            </a:r>
          </a:p>
          <a:p>
            <a:pPr marL="1347788" lvl="1" indent="-184150">
              <a:buFont typeface="Courier New" panose="02070309020205020404" pitchFamily="49" charset="0"/>
              <a:buChar char="o"/>
            </a:pPr>
            <a:r>
              <a:rPr lang="en-GB" sz="1200" dirty="0">
                <a:latin typeface="Bahnschrift"/>
              </a:rPr>
              <a:t>Serious Violence</a:t>
            </a:r>
          </a:p>
          <a:p>
            <a:pPr marL="1347788" lvl="1" indent="-184150">
              <a:buFont typeface="Courier New" panose="02070309020205020404" pitchFamily="49" charset="0"/>
              <a:buChar char="o"/>
            </a:pPr>
            <a:r>
              <a:rPr lang="en-GB" sz="1200" dirty="0">
                <a:latin typeface="Bahnschrift"/>
              </a:rPr>
              <a:t>Domestic Abuse</a:t>
            </a:r>
          </a:p>
          <a:p>
            <a:pPr marL="1347788" lvl="1" indent="-184150">
              <a:buFont typeface="Courier New" panose="02070309020205020404" pitchFamily="49" charset="0"/>
              <a:buChar char="o"/>
            </a:pPr>
            <a:r>
              <a:rPr lang="en-GB" sz="1200" dirty="0">
                <a:latin typeface="Bahnschrift"/>
              </a:rPr>
              <a:t>Drug and Alcohol products</a:t>
            </a:r>
          </a:p>
          <a:p>
            <a:pPr marL="1347788" lvl="1" indent="-184150">
              <a:buFont typeface="Courier New" panose="02070309020205020404" pitchFamily="49" charset="0"/>
              <a:buChar char="o"/>
            </a:pPr>
            <a:r>
              <a:rPr lang="en-GB" sz="1200" dirty="0">
                <a:latin typeface="Bahnschrift"/>
              </a:rPr>
              <a:t>The modern slavery JSNA is also being currently updated </a:t>
            </a:r>
            <a:endParaRPr lang="en-GB" dirty="0"/>
          </a:p>
        </p:txBody>
      </p:sp>
      <p:sp>
        <p:nvSpPr>
          <p:cNvPr id="4" name="Slide Number Placeholder 3"/>
          <p:cNvSpPr>
            <a:spLocks noGrp="1"/>
          </p:cNvSpPr>
          <p:nvPr>
            <p:ph type="sldNum" sz="quarter" idx="5"/>
          </p:nvPr>
        </p:nvSpPr>
        <p:spPr/>
        <p:txBody>
          <a:bodyPr/>
          <a:lstStyle/>
          <a:p>
            <a:fld id="{561F2A8C-353A-4D8C-84F8-E682AC88ED20}" type="slidenum">
              <a:rPr lang="en-GB" smtClean="0"/>
              <a:t>14</a:t>
            </a:fld>
            <a:endParaRPr lang="en-GB"/>
          </a:p>
        </p:txBody>
      </p:sp>
    </p:spTree>
    <p:extLst>
      <p:ext uri="{BB962C8B-B14F-4D97-AF65-F5344CB8AC3E}">
        <p14:creationId xmlns:p14="http://schemas.microsoft.com/office/powerpoint/2010/main" val="999586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of the paid for products that we also produce are infographics. These provide a more comprehensive executive summary than provided by the JSNA on a page and also are designed with the audience in mind to capture attention. The two examples on the right are for infographics that we have produced. One is for the district health profile for </a:t>
            </a:r>
            <a:r>
              <a:rPr lang="en-GB" dirty="0" err="1"/>
              <a:t>broxbourne</a:t>
            </a:r>
            <a:r>
              <a:rPr lang="en-GB" dirty="0"/>
              <a:t> and the other is for the dance and wellbeing JSNA Lite Bite that was produced </a:t>
            </a:r>
          </a:p>
        </p:txBody>
      </p:sp>
      <p:sp>
        <p:nvSpPr>
          <p:cNvPr id="4" name="Slide Number Placeholder 3"/>
          <p:cNvSpPr>
            <a:spLocks noGrp="1"/>
          </p:cNvSpPr>
          <p:nvPr>
            <p:ph type="sldNum" sz="quarter" idx="5"/>
          </p:nvPr>
        </p:nvSpPr>
        <p:spPr/>
        <p:txBody>
          <a:bodyPr/>
          <a:lstStyle/>
          <a:p>
            <a:fld id="{561F2A8C-353A-4D8C-84F8-E682AC88ED20}" type="slidenum">
              <a:rPr lang="en-GB" smtClean="0"/>
              <a:t>15</a:t>
            </a:fld>
            <a:endParaRPr lang="en-GB"/>
          </a:p>
        </p:txBody>
      </p:sp>
    </p:spTree>
    <p:extLst>
      <p:ext uri="{BB962C8B-B14F-4D97-AF65-F5344CB8AC3E}">
        <p14:creationId xmlns:p14="http://schemas.microsoft.com/office/powerpoint/2010/main" val="41146522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Looking at the impact of age and driving inexperience on road traffic accidents and lite bites looking at suicides </a:t>
            </a:r>
          </a:p>
        </p:txBody>
      </p:sp>
      <p:sp>
        <p:nvSpPr>
          <p:cNvPr id="4" name="Slide Number Placeholder 3"/>
          <p:cNvSpPr>
            <a:spLocks noGrp="1"/>
          </p:cNvSpPr>
          <p:nvPr>
            <p:ph type="sldNum" sz="quarter" idx="5"/>
          </p:nvPr>
        </p:nvSpPr>
        <p:spPr/>
        <p:txBody>
          <a:bodyPr/>
          <a:lstStyle/>
          <a:p>
            <a:fld id="{561F2A8C-353A-4D8C-84F8-E682AC88ED20}" type="slidenum">
              <a:rPr lang="en-GB" smtClean="0"/>
              <a:t>16</a:t>
            </a:fld>
            <a:endParaRPr lang="en-GB"/>
          </a:p>
        </p:txBody>
      </p:sp>
    </p:spTree>
    <p:extLst>
      <p:ext uri="{BB962C8B-B14F-4D97-AF65-F5344CB8AC3E}">
        <p14:creationId xmlns:p14="http://schemas.microsoft.com/office/powerpoint/2010/main" val="23297352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Any questions?</a:t>
            </a:r>
          </a:p>
          <a:p>
            <a:endParaRPr lang="en-GB" dirty="0"/>
          </a:p>
          <a:p>
            <a:r>
              <a:rPr lang="en-GB" dirty="0"/>
              <a:t>Handover to Jo Mackenzie</a:t>
            </a:r>
          </a:p>
        </p:txBody>
      </p:sp>
      <p:sp>
        <p:nvSpPr>
          <p:cNvPr id="4" name="Slide Number Placeholder 3"/>
          <p:cNvSpPr>
            <a:spLocks noGrp="1"/>
          </p:cNvSpPr>
          <p:nvPr>
            <p:ph type="sldNum" sz="quarter" idx="5"/>
          </p:nvPr>
        </p:nvSpPr>
        <p:spPr/>
        <p:txBody>
          <a:bodyPr/>
          <a:lstStyle/>
          <a:p>
            <a:fld id="{561F2A8C-353A-4D8C-84F8-E682AC88ED20}" type="slidenum">
              <a:rPr lang="en-GB" smtClean="0"/>
              <a:t>17</a:t>
            </a:fld>
            <a:endParaRPr lang="en-GB"/>
          </a:p>
        </p:txBody>
      </p:sp>
    </p:spTree>
    <p:extLst>
      <p:ext uri="{BB962C8B-B14F-4D97-AF65-F5344CB8AC3E}">
        <p14:creationId xmlns:p14="http://schemas.microsoft.com/office/powerpoint/2010/main" val="2680403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61F2A8C-353A-4D8C-84F8-E682AC88ED20}" type="slidenum">
              <a:rPr lang="en-GB" smtClean="0"/>
              <a:t>2</a:t>
            </a:fld>
            <a:endParaRPr lang="en-GB"/>
          </a:p>
        </p:txBody>
      </p:sp>
    </p:spTree>
    <p:extLst>
      <p:ext uri="{BB962C8B-B14F-4D97-AF65-F5344CB8AC3E}">
        <p14:creationId xmlns:p14="http://schemas.microsoft.com/office/powerpoint/2010/main" val="2614422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Joint Strategic Needs Assessment (JSNA) is a statutory obligation that aims to improve the health and wellbeing of the local community by identifying the specific health and social care needs of the local population and highlighting areas of inequality. This could be health inequalities that exist between different groups, for example ethnic groups or age groups, or it could be health </a:t>
            </a:r>
            <a:r>
              <a:rPr lang="en-GB" dirty="0" err="1"/>
              <a:t>inequlaities</a:t>
            </a:r>
            <a:r>
              <a:rPr lang="en-GB" dirty="0"/>
              <a:t> in different locations. The JSNA is then used by public bodies to help inform commissioning decisions.</a:t>
            </a:r>
          </a:p>
          <a:p>
            <a:endParaRPr lang="en-GB" dirty="0"/>
          </a:p>
          <a:p>
            <a:r>
              <a:rPr lang="en-GB" dirty="0"/>
              <a:t>There is no standard format nationally for what a JSNA looks like, but here in Hertfordshire we produce a number of different JSNA reports with each one looking at a separate issue. JSNAs are then regularly updated using a prioritisation process and this allows us to ensure that we are identifying the changing needs of the population. </a:t>
            </a:r>
          </a:p>
        </p:txBody>
      </p:sp>
      <p:sp>
        <p:nvSpPr>
          <p:cNvPr id="4" name="Slide Number Placeholder 3"/>
          <p:cNvSpPr>
            <a:spLocks noGrp="1"/>
          </p:cNvSpPr>
          <p:nvPr>
            <p:ph type="sldNum" sz="quarter" idx="5"/>
          </p:nvPr>
        </p:nvSpPr>
        <p:spPr/>
        <p:txBody>
          <a:bodyPr/>
          <a:lstStyle/>
          <a:p>
            <a:fld id="{561F2A8C-353A-4D8C-84F8-E682AC88ED20}" type="slidenum">
              <a:rPr lang="en-GB" smtClean="0"/>
              <a:t>3</a:t>
            </a:fld>
            <a:endParaRPr lang="en-GB"/>
          </a:p>
        </p:txBody>
      </p:sp>
    </p:spTree>
    <p:extLst>
      <p:ext uri="{BB962C8B-B14F-4D97-AF65-F5344CB8AC3E}">
        <p14:creationId xmlns:p14="http://schemas.microsoft.com/office/powerpoint/2010/main" val="3954326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dirty="0"/>
              <a:t>A JSNA report outlines specific problems that can arise from a particular health topic. </a:t>
            </a:r>
            <a:r>
              <a:rPr lang="en-GB" dirty="0"/>
              <a:t>In Hertfordshire, for the JSNA we include set sections that are shown on the right hand side of the screen. We set out the purpose of each JSNA and provide background information on the topic. We then use literature searching to identify the causes and risk factors for a specific health issue and look at the statistics available on the topic. We then look at local services and local and national strategies as well as effective interventions to improve health outcomes. After this, we assess the limitations of our analysis and then provide recommendations that assist with commissioning decisions. The purpose of the JSNA is to facilitate evidence-based commissioning to make sure we meet the needs of the population in a way that makes optimum use of available resources. </a:t>
            </a:r>
          </a:p>
        </p:txBody>
      </p:sp>
      <p:sp>
        <p:nvSpPr>
          <p:cNvPr id="4" name="Slide Number Placeholder 3"/>
          <p:cNvSpPr>
            <a:spLocks noGrp="1"/>
          </p:cNvSpPr>
          <p:nvPr>
            <p:ph type="sldNum" sz="quarter" idx="5"/>
          </p:nvPr>
        </p:nvSpPr>
        <p:spPr/>
        <p:txBody>
          <a:bodyPr/>
          <a:lstStyle/>
          <a:p>
            <a:fld id="{561F2A8C-353A-4D8C-84F8-E682AC88ED20}" type="slidenum">
              <a:rPr lang="en-GB" smtClean="0"/>
              <a:t>6</a:t>
            </a:fld>
            <a:endParaRPr lang="en-GB"/>
          </a:p>
        </p:txBody>
      </p:sp>
    </p:spTree>
    <p:extLst>
      <p:ext uri="{BB962C8B-B14F-4D97-AF65-F5344CB8AC3E}">
        <p14:creationId xmlns:p14="http://schemas.microsoft.com/office/powerpoint/2010/main" val="3460031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part of this evidence based decision making we will look at trends over time in Hertfordshire as well as compare Hertfordshire to other similar locations to see how Hertfordshire compares. We will look to see if these differences or trends are statistically significant. We also use literature searching and critical appraisal to select research articles that inform us about the causes and risk factors of the health issue. We use literature searching and critical appraisal again to identify effective interventions to address health issues to help make sure our recommendations are evidence based. </a:t>
            </a:r>
          </a:p>
        </p:txBody>
      </p:sp>
      <p:sp>
        <p:nvSpPr>
          <p:cNvPr id="4" name="Slide Number Placeholder 3"/>
          <p:cNvSpPr>
            <a:spLocks noGrp="1"/>
          </p:cNvSpPr>
          <p:nvPr>
            <p:ph type="sldNum" sz="quarter" idx="5"/>
          </p:nvPr>
        </p:nvSpPr>
        <p:spPr/>
        <p:txBody>
          <a:bodyPr/>
          <a:lstStyle/>
          <a:p>
            <a:fld id="{561F2A8C-353A-4D8C-84F8-E682AC88ED20}" type="slidenum">
              <a:rPr lang="en-GB" smtClean="0"/>
              <a:t>7</a:t>
            </a:fld>
            <a:endParaRPr lang="en-GB"/>
          </a:p>
        </p:txBody>
      </p:sp>
    </p:spTree>
    <p:extLst>
      <p:ext uri="{BB962C8B-B14F-4D97-AF65-F5344CB8AC3E}">
        <p14:creationId xmlns:p14="http://schemas.microsoft.com/office/powerpoint/2010/main" val="2065034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creating a new JSNA we create a working group with different stakeholders that are invested in the health topic. Therefore, we have to organise these working groups and take minutes as well as aim to ensure that a diverse range of stakeholders are included within the process. This will also involve </a:t>
            </a:r>
            <a:r>
              <a:rPr lang="en-GB" dirty="0" err="1"/>
              <a:t>liasing</a:t>
            </a:r>
            <a:r>
              <a:rPr lang="en-GB" dirty="0"/>
              <a:t> with stakeholders over email, Teams and </a:t>
            </a:r>
            <a:r>
              <a:rPr lang="en-GB" dirty="0" err="1"/>
              <a:t>sharepoint</a:t>
            </a:r>
            <a:r>
              <a:rPr lang="en-GB" dirty="0"/>
              <a:t> and ensuring actions from the working group are completed. Other elements of the JSNA include literature searching on databases and correctly referencing, analysing data and generating graphs, creating clear content and proofreading drafts. After the JSNA is completed, we upload this to the JSNA website and then send a copy to the stakeholders as well as inform relevant newsletters about the publication. We also deliver presentations at request to summarise the findings from the JSNA and can provide support for implementing the recommendations from the JSNA. </a:t>
            </a:r>
          </a:p>
        </p:txBody>
      </p:sp>
      <p:sp>
        <p:nvSpPr>
          <p:cNvPr id="4" name="Slide Number Placeholder 3"/>
          <p:cNvSpPr>
            <a:spLocks noGrp="1"/>
          </p:cNvSpPr>
          <p:nvPr>
            <p:ph type="sldNum" sz="quarter" idx="5"/>
          </p:nvPr>
        </p:nvSpPr>
        <p:spPr/>
        <p:txBody>
          <a:bodyPr/>
          <a:lstStyle/>
          <a:p>
            <a:fld id="{561F2A8C-353A-4D8C-84F8-E682AC88ED20}" type="slidenum">
              <a:rPr lang="en-GB" smtClean="0"/>
              <a:t>8</a:t>
            </a:fld>
            <a:endParaRPr lang="en-GB"/>
          </a:p>
        </p:txBody>
      </p:sp>
    </p:spTree>
    <p:extLst>
      <p:ext uri="{BB962C8B-B14F-4D97-AF65-F5344CB8AC3E}">
        <p14:creationId xmlns:p14="http://schemas.microsoft.com/office/powerpoint/2010/main" val="3198409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each JSNA, there is a section called Information for Equality Impact Assessment that is found in the appendix. This section is split into the characteristics that are protected under the equality act such as age, disability and sexual orientation and pulls out the relevant data that has been included in the JSNA on that subtopic. We also include sections on additional groups including military personnel and armed forces veterans, carers, and children looked after and care leavers, and also include information about mental illness and mental health and the impact of COVID-19. </a:t>
            </a:r>
          </a:p>
        </p:txBody>
      </p:sp>
      <p:sp>
        <p:nvSpPr>
          <p:cNvPr id="4" name="Slide Number Placeholder 3"/>
          <p:cNvSpPr>
            <a:spLocks noGrp="1"/>
          </p:cNvSpPr>
          <p:nvPr>
            <p:ph type="sldNum" sz="quarter" idx="5"/>
          </p:nvPr>
        </p:nvSpPr>
        <p:spPr/>
        <p:txBody>
          <a:bodyPr/>
          <a:lstStyle/>
          <a:p>
            <a:fld id="{561F2A8C-353A-4D8C-84F8-E682AC88ED20}" type="slidenum">
              <a:rPr lang="en-GB" smtClean="0"/>
              <a:t>9</a:t>
            </a:fld>
            <a:endParaRPr lang="en-GB"/>
          </a:p>
        </p:txBody>
      </p:sp>
    </p:spTree>
    <p:extLst>
      <p:ext uri="{BB962C8B-B14F-4D97-AF65-F5344CB8AC3E}">
        <p14:creationId xmlns:p14="http://schemas.microsoft.com/office/powerpoint/2010/main" val="3462568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section in the appendix are case studies. We try to include case studies of lived experiences in JSNAs where possible. Case studies may be from service users or carers or are alternatively written by commissioners to provide insight on topics where it may have been difficult to get data on. A recent example of a JSNA with case studies is the Adult Supported Living and Accommodation-Based Care JSNA. This included 5 case studies – 3 were based on service users, 1 was from a carer of someone living in supported accommodation and another was commissioner’s insight on supported accommodation issues for working aged adults with disabilities and working aged autistic people. This helped to provide important information that was used to inform recommendations. </a:t>
            </a:r>
          </a:p>
        </p:txBody>
      </p:sp>
      <p:sp>
        <p:nvSpPr>
          <p:cNvPr id="4" name="Slide Number Placeholder 3"/>
          <p:cNvSpPr>
            <a:spLocks noGrp="1"/>
          </p:cNvSpPr>
          <p:nvPr>
            <p:ph type="sldNum" sz="quarter" idx="5"/>
          </p:nvPr>
        </p:nvSpPr>
        <p:spPr/>
        <p:txBody>
          <a:bodyPr/>
          <a:lstStyle/>
          <a:p>
            <a:fld id="{561F2A8C-353A-4D8C-84F8-E682AC88ED20}" type="slidenum">
              <a:rPr lang="en-GB" smtClean="0"/>
              <a:t>10</a:t>
            </a:fld>
            <a:endParaRPr lang="en-GB"/>
          </a:p>
        </p:txBody>
      </p:sp>
    </p:spTree>
    <p:extLst>
      <p:ext uri="{BB962C8B-B14F-4D97-AF65-F5344CB8AC3E}">
        <p14:creationId xmlns:p14="http://schemas.microsoft.com/office/powerpoint/2010/main" val="1074877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product that the JSNA team produces are JSNA briefings, these are shorter reports that cover the same subsections of the JSNA but in a more condensed form and so can be produced in a much faster timeframe. Full JSNA reports can be upwards of 50-60 pages, whereas JSNA briefings are generally 10-15 pages in length. JSNA briefings do not always have appendices, for example they may exclude the information for equality impact assessments section. They aren’t produced using the same format as JSNAs and so do not involve the full JSNA working groups as these can take 3-6 months to produce. They may involve the help of a much smaller working group or a few colleagues that provide resources and input for the JSNA. Examples of JSNA briefings include briefings on the covid-19 pandemic, programmes of support for perpetrators of domestic abuse, gambling related harms, physical activity and young carers. A current example of a </a:t>
            </a:r>
            <a:r>
              <a:rPr lang="en-GB" dirty="0" err="1"/>
              <a:t>jsna</a:t>
            </a:r>
            <a:r>
              <a:rPr lang="en-GB" dirty="0"/>
              <a:t> briefing we’re working on is maternal health. </a:t>
            </a:r>
          </a:p>
        </p:txBody>
      </p:sp>
      <p:sp>
        <p:nvSpPr>
          <p:cNvPr id="4" name="Slide Number Placeholder 3"/>
          <p:cNvSpPr>
            <a:spLocks noGrp="1"/>
          </p:cNvSpPr>
          <p:nvPr>
            <p:ph type="sldNum" sz="quarter" idx="5"/>
          </p:nvPr>
        </p:nvSpPr>
        <p:spPr/>
        <p:txBody>
          <a:bodyPr/>
          <a:lstStyle/>
          <a:p>
            <a:fld id="{561F2A8C-353A-4D8C-84F8-E682AC88ED20}" type="slidenum">
              <a:rPr lang="en-GB" smtClean="0"/>
              <a:t>12</a:t>
            </a:fld>
            <a:endParaRPr lang="en-GB"/>
          </a:p>
        </p:txBody>
      </p:sp>
    </p:spTree>
    <p:extLst>
      <p:ext uri="{BB962C8B-B14F-4D97-AF65-F5344CB8AC3E}">
        <p14:creationId xmlns:p14="http://schemas.microsoft.com/office/powerpoint/2010/main" val="3321136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84D17-B1C3-4748-87CB-A5DE9B1E13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6A97C98-D97D-42F1-B252-878CE85FC5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8D82DB3-2C1B-4ADD-A729-26B65509BC37}"/>
              </a:ext>
            </a:extLst>
          </p:cNvPr>
          <p:cNvSpPr>
            <a:spLocks noGrp="1"/>
          </p:cNvSpPr>
          <p:nvPr>
            <p:ph type="dt" sz="half" idx="10"/>
          </p:nvPr>
        </p:nvSpPr>
        <p:spPr/>
        <p:txBody>
          <a:bodyPr/>
          <a:lstStyle/>
          <a:p>
            <a:fld id="{FD0939AD-A4F4-402B-8041-512BEAA2EAB1}" type="datetime1">
              <a:rPr lang="en-GB" smtClean="0"/>
              <a:t>11/05/2023</a:t>
            </a:fld>
            <a:endParaRPr lang="en-GB"/>
          </a:p>
        </p:txBody>
      </p:sp>
      <p:sp>
        <p:nvSpPr>
          <p:cNvPr id="5" name="Footer Placeholder 4">
            <a:extLst>
              <a:ext uri="{FF2B5EF4-FFF2-40B4-BE49-F238E27FC236}">
                <a16:creationId xmlns:a16="http://schemas.microsoft.com/office/drawing/2014/main" id="{D2B862C0-01EA-45E7-A1FB-6B50AC2BED54}"/>
              </a:ext>
            </a:extLst>
          </p:cNvPr>
          <p:cNvSpPr>
            <a:spLocks noGrp="1"/>
          </p:cNvSpPr>
          <p:nvPr>
            <p:ph type="ftr" sz="quarter" idx="11"/>
          </p:nvPr>
        </p:nvSpPr>
        <p:spPr>
          <a:xfrm>
            <a:off x="5524500" y="6356350"/>
            <a:ext cx="2796072"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DAB51F42-DA07-4E8D-BE52-E687180AD16A}"/>
              </a:ext>
            </a:extLst>
          </p:cNvPr>
          <p:cNvSpPr>
            <a:spLocks noGrp="1"/>
          </p:cNvSpPr>
          <p:nvPr>
            <p:ph type="sldNum" sz="quarter" idx="12"/>
          </p:nvPr>
        </p:nvSpPr>
        <p:spPr>
          <a:xfrm>
            <a:off x="8357991" y="6356349"/>
            <a:ext cx="2743200" cy="365125"/>
          </a:xfrm>
        </p:spPr>
        <p:txBody>
          <a:bodyPr/>
          <a:lstStyle>
            <a:lvl1pPr>
              <a:defRPr b="1"/>
            </a:lvl1pPr>
          </a:lstStyle>
          <a:p>
            <a:fld id="{68EA4416-F331-4059-B1E1-CFB0BC879A87}" type="slidenum">
              <a:rPr lang="en-GB" smtClean="0"/>
              <a:pPr/>
              <a:t>‹#›</a:t>
            </a:fld>
            <a:endParaRPr lang="en-GB"/>
          </a:p>
        </p:txBody>
      </p:sp>
      <p:grpSp>
        <p:nvGrpSpPr>
          <p:cNvPr id="12" name="Group 11">
            <a:extLst>
              <a:ext uri="{FF2B5EF4-FFF2-40B4-BE49-F238E27FC236}">
                <a16:creationId xmlns:a16="http://schemas.microsoft.com/office/drawing/2014/main" id="{FDEEAE0B-B833-416D-916A-5C4A03892FEA}"/>
              </a:ext>
            </a:extLst>
          </p:cNvPr>
          <p:cNvGrpSpPr/>
          <p:nvPr userDrawn="1"/>
        </p:nvGrpSpPr>
        <p:grpSpPr>
          <a:xfrm rot="18725377">
            <a:off x="-1057673" y="-120796"/>
            <a:ext cx="2830053" cy="1247932"/>
            <a:chOff x="2139351" y="698240"/>
            <a:chExt cx="1524000" cy="1310635"/>
          </a:xfrm>
        </p:grpSpPr>
        <p:sp>
          <p:nvSpPr>
            <p:cNvPr id="13" name="Rectangle 12">
              <a:extLst>
                <a:ext uri="{FF2B5EF4-FFF2-40B4-BE49-F238E27FC236}">
                  <a16:creationId xmlns:a16="http://schemas.microsoft.com/office/drawing/2014/main" id="{AC91DC33-066A-407E-9A4A-4F7FC2181293}"/>
                </a:ext>
              </a:extLst>
            </p:cNvPr>
            <p:cNvSpPr/>
            <p:nvPr/>
          </p:nvSpPr>
          <p:spPr>
            <a:xfrm>
              <a:off x="2139351" y="698240"/>
              <a:ext cx="1524000" cy="328730"/>
            </a:xfrm>
            <a:prstGeom prst="rect">
              <a:avLst/>
            </a:prstGeom>
            <a:solidFill>
              <a:srgbClr val="A8E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79AEFFC8-9F4D-41E9-B3EB-D4758877C5F1}"/>
                </a:ext>
              </a:extLst>
            </p:cNvPr>
            <p:cNvSpPr/>
            <p:nvPr/>
          </p:nvSpPr>
          <p:spPr>
            <a:xfrm>
              <a:off x="2139351" y="1026970"/>
              <a:ext cx="1524000" cy="328730"/>
            </a:xfrm>
            <a:prstGeom prst="rect">
              <a:avLst/>
            </a:prstGeom>
            <a:solidFill>
              <a:srgbClr val="FDD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CF82D4F-6B35-4C46-926D-727352638D81}"/>
                </a:ext>
              </a:extLst>
            </p:cNvPr>
            <p:cNvSpPr/>
            <p:nvPr/>
          </p:nvSpPr>
          <p:spPr>
            <a:xfrm>
              <a:off x="2139351" y="1351415"/>
              <a:ext cx="1524000" cy="328730"/>
            </a:xfrm>
            <a:prstGeom prst="rect">
              <a:avLst/>
            </a:prstGeom>
            <a:solidFill>
              <a:srgbClr val="96C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DA9F5B7C-1AD9-4DB5-8634-950C4C29B87A}"/>
                </a:ext>
              </a:extLst>
            </p:cNvPr>
            <p:cNvSpPr/>
            <p:nvPr/>
          </p:nvSpPr>
          <p:spPr>
            <a:xfrm>
              <a:off x="2139351" y="1680145"/>
              <a:ext cx="1524000" cy="328730"/>
            </a:xfrm>
            <a:prstGeom prst="rect">
              <a:avLst/>
            </a:prstGeom>
            <a:solidFill>
              <a:srgbClr val="F15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483284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017B5-662E-4264-AB52-EA6707C21DF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319132-C5CE-4CAC-8418-5FEDDDC3C1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DC98461-109B-4425-86C5-1F466B197D08}"/>
              </a:ext>
            </a:extLst>
          </p:cNvPr>
          <p:cNvSpPr>
            <a:spLocks noGrp="1"/>
          </p:cNvSpPr>
          <p:nvPr>
            <p:ph type="dt" sz="half" idx="10"/>
          </p:nvPr>
        </p:nvSpPr>
        <p:spPr/>
        <p:txBody>
          <a:bodyPr/>
          <a:lstStyle/>
          <a:p>
            <a:fld id="{596AA761-2A3B-4FC3-ADC7-8E74234AEFBD}" type="datetime1">
              <a:rPr lang="en-GB" smtClean="0"/>
              <a:t>11/05/2023</a:t>
            </a:fld>
            <a:endParaRPr lang="en-GB"/>
          </a:p>
        </p:txBody>
      </p:sp>
      <p:sp>
        <p:nvSpPr>
          <p:cNvPr id="5" name="Footer Placeholder 4">
            <a:extLst>
              <a:ext uri="{FF2B5EF4-FFF2-40B4-BE49-F238E27FC236}">
                <a16:creationId xmlns:a16="http://schemas.microsoft.com/office/drawing/2014/main" id="{89B8E536-EB40-48DE-AF57-A76B99E1212D}"/>
              </a:ext>
            </a:extLst>
          </p:cNvPr>
          <p:cNvSpPr>
            <a:spLocks noGrp="1"/>
          </p:cNvSpPr>
          <p:nvPr>
            <p:ph type="ftr" sz="quarter" idx="11"/>
          </p:nvPr>
        </p:nvSpPr>
        <p:spPr>
          <a:xfrm>
            <a:off x="5524500" y="6356350"/>
            <a:ext cx="2796072"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2E659AF2-7AA2-4082-B4A7-CFEB85C2C01F}"/>
              </a:ext>
            </a:extLst>
          </p:cNvPr>
          <p:cNvSpPr>
            <a:spLocks noGrp="1"/>
          </p:cNvSpPr>
          <p:nvPr>
            <p:ph type="sldNum" sz="quarter" idx="12"/>
          </p:nvPr>
        </p:nvSpPr>
        <p:spPr/>
        <p:txBody>
          <a:bodyPr/>
          <a:lstStyle/>
          <a:p>
            <a:fld id="{68EA4416-F331-4059-B1E1-CFB0BC879A87}" type="slidenum">
              <a:rPr lang="en-GB" smtClean="0"/>
              <a:t>‹#›</a:t>
            </a:fld>
            <a:endParaRPr lang="en-GB"/>
          </a:p>
        </p:txBody>
      </p:sp>
    </p:spTree>
    <p:extLst>
      <p:ext uri="{BB962C8B-B14F-4D97-AF65-F5344CB8AC3E}">
        <p14:creationId xmlns:p14="http://schemas.microsoft.com/office/powerpoint/2010/main" val="841446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CE853-8A81-4990-A913-7C20235B496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CE6FFCA-CDC4-4E29-8F62-50EBCA89760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03D35F-D6B8-4127-BA69-0BA60A5ADBFE}"/>
              </a:ext>
            </a:extLst>
          </p:cNvPr>
          <p:cNvSpPr>
            <a:spLocks noGrp="1"/>
          </p:cNvSpPr>
          <p:nvPr>
            <p:ph type="dt" sz="half" idx="10"/>
          </p:nvPr>
        </p:nvSpPr>
        <p:spPr/>
        <p:txBody>
          <a:bodyPr/>
          <a:lstStyle/>
          <a:p>
            <a:fld id="{9C1977B4-2BFB-4375-8D96-6CE75012A541}" type="datetime1">
              <a:rPr lang="en-GB" smtClean="0"/>
              <a:t>11/05/2023</a:t>
            </a:fld>
            <a:endParaRPr lang="en-GB"/>
          </a:p>
        </p:txBody>
      </p:sp>
      <p:sp>
        <p:nvSpPr>
          <p:cNvPr id="5" name="Footer Placeholder 4">
            <a:extLst>
              <a:ext uri="{FF2B5EF4-FFF2-40B4-BE49-F238E27FC236}">
                <a16:creationId xmlns:a16="http://schemas.microsoft.com/office/drawing/2014/main" id="{77D0CA80-13E5-48CF-8FE6-91F780EE552A}"/>
              </a:ext>
            </a:extLst>
          </p:cNvPr>
          <p:cNvSpPr>
            <a:spLocks noGrp="1"/>
          </p:cNvSpPr>
          <p:nvPr>
            <p:ph type="ftr" sz="quarter" idx="11"/>
          </p:nvPr>
        </p:nvSpPr>
        <p:spPr>
          <a:xfrm>
            <a:off x="5524500" y="6356350"/>
            <a:ext cx="2796072"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7E4828FA-4EAC-4C24-96FB-0199E2CE5371}"/>
              </a:ext>
            </a:extLst>
          </p:cNvPr>
          <p:cNvSpPr>
            <a:spLocks noGrp="1"/>
          </p:cNvSpPr>
          <p:nvPr>
            <p:ph type="sldNum" sz="quarter" idx="12"/>
          </p:nvPr>
        </p:nvSpPr>
        <p:spPr/>
        <p:txBody>
          <a:bodyPr/>
          <a:lstStyle/>
          <a:p>
            <a:fld id="{68EA4416-F331-4059-B1E1-CFB0BC879A87}" type="slidenum">
              <a:rPr lang="en-GB" smtClean="0"/>
              <a:t>‹#›</a:t>
            </a:fld>
            <a:endParaRPr lang="en-GB"/>
          </a:p>
        </p:txBody>
      </p:sp>
    </p:spTree>
    <p:extLst>
      <p:ext uri="{BB962C8B-B14F-4D97-AF65-F5344CB8AC3E}">
        <p14:creationId xmlns:p14="http://schemas.microsoft.com/office/powerpoint/2010/main" val="3699689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7E0EE-A040-4F06-80C9-0584EA50E45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35C8DC1-6D9A-49CA-8772-0092FC7FF7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66C40C4-6A70-457E-B07C-2B398F9A909B}"/>
              </a:ext>
            </a:extLst>
          </p:cNvPr>
          <p:cNvSpPr>
            <a:spLocks noGrp="1"/>
          </p:cNvSpPr>
          <p:nvPr>
            <p:ph type="dt" sz="half" idx="10"/>
          </p:nvPr>
        </p:nvSpPr>
        <p:spPr/>
        <p:txBody>
          <a:bodyPr/>
          <a:lstStyle/>
          <a:p>
            <a:fld id="{D1D6692C-933B-4FC0-A87F-3F8EE0FA25F3}" type="datetime1">
              <a:rPr lang="en-GB" smtClean="0"/>
              <a:t>11/05/2023</a:t>
            </a:fld>
            <a:endParaRPr lang="en-GB"/>
          </a:p>
        </p:txBody>
      </p:sp>
      <p:sp>
        <p:nvSpPr>
          <p:cNvPr id="5" name="Footer Placeholder 4">
            <a:extLst>
              <a:ext uri="{FF2B5EF4-FFF2-40B4-BE49-F238E27FC236}">
                <a16:creationId xmlns:a16="http://schemas.microsoft.com/office/drawing/2014/main" id="{D61E9765-74B0-407E-AAB2-7658122FE9B7}"/>
              </a:ext>
            </a:extLst>
          </p:cNvPr>
          <p:cNvSpPr>
            <a:spLocks noGrp="1"/>
          </p:cNvSpPr>
          <p:nvPr>
            <p:ph type="ftr" sz="quarter" idx="11"/>
          </p:nvPr>
        </p:nvSpPr>
        <p:spPr>
          <a:xfrm>
            <a:off x="5505790" y="6365585"/>
            <a:ext cx="2796072"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75D580B2-585B-4B0B-A4CC-2E1F2BB9AE49}"/>
              </a:ext>
            </a:extLst>
          </p:cNvPr>
          <p:cNvSpPr>
            <a:spLocks noGrp="1"/>
          </p:cNvSpPr>
          <p:nvPr>
            <p:ph type="sldNum" sz="quarter" idx="12"/>
          </p:nvPr>
        </p:nvSpPr>
        <p:spPr>
          <a:xfrm>
            <a:off x="8320572" y="6356350"/>
            <a:ext cx="2995809" cy="365125"/>
          </a:xfrm>
        </p:spPr>
        <p:txBody>
          <a:bodyPr/>
          <a:lstStyle/>
          <a:p>
            <a:fld id="{68EA4416-F331-4059-B1E1-CFB0BC879A87}" type="slidenum">
              <a:rPr lang="en-GB" smtClean="0"/>
              <a:t>‹#›</a:t>
            </a:fld>
            <a:endParaRPr lang="en-GB"/>
          </a:p>
        </p:txBody>
      </p:sp>
    </p:spTree>
    <p:extLst>
      <p:ext uri="{BB962C8B-B14F-4D97-AF65-F5344CB8AC3E}">
        <p14:creationId xmlns:p14="http://schemas.microsoft.com/office/powerpoint/2010/main" val="1902849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17147-EED1-4CC9-858B-8C1CFFAE3A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1BAA95E-89D1-4E06-8CF0-73EC54F967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0E09B1-4A10-43F3-B79C-5FA8C8A5F52E}"/>
              </a:ext>
            </a:extLst>
          </p:cNvPr>
          <p:cNvSpPr>
            <a:spLocks noGrp="1"/>
          </p:cNvSpPr>
          <p:nvPr>
            <p:ph type="dt" sz="half" idx="10"/>
          </p:nvPr>
        </p:nvSpPr>
        <p:spPr/>
        <p:txBody>
          <a:bodyPr/>
          <a:lstStyle/>
          <a:p>
            <a:fld id="{AD29547C-AE5D-4799-B18F-6576B63DAE61}" type="datetime1">
              <a:rPr lang="en-GB" smtClean="0"/>
              <a:t>11/05/2023</a:t>
            </a:fld>
            <a:endParaRPr lang="en-GB"/>
          </a:p>
        </p:txBody>
      </p:sp>
      <p:sp>
        <p:nvSpPr>
          <p:cNvPr id="5" name="Footer Placeholder 4">
            <a:extLst>
              <a:ext uri="{FF2B5EF4-FFF2-40B4-BE49-F238E27FC236}">
                <a16:creationId xmlns:a16="http://schemas.microsoft.com/office/drawing/2014/main" id="{49F96733-225B-46EB-9CE6-1F7259BCAC4F}"/>
              </a:ext>
            </a:extLst>
          </p:cNvPr>
          <p:cNvSpPr>
            <a:spLocks noGrp="1"/>
          </p:cNvSpPr>
          <p:nvPr>
            <p:ph type="ftr" sz="quarter" idx="11"/>
          </p:nvPr>
        </p:nvSpPr>
        <p:spPr>
          <a:xfrm>
            <a:off x="5524500" y="6356350"/>
            <a:ext cx="2796072"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96F1A5A4-A782-44A1-B0D4-24A6530C4AF6}"/>
              </a:ext>
            </a:extLst>
          </p:cNvPr>
          <p:cNvSpPr>
            <a:spLocks noGrp="1"/>
          </p:cNvSpPr>
          <p:nvPr>
            <p:ph type="sldNum" sz="quarter" idx="12"/>
          </p:nvPr>
        </p:nvSpPr>
        <p:spPr/>
        <p:txBody>
          <a:bodyPr/>
          <a:lstStyle/>
          <a:p>
            <a:fld id="{68EA4416-F331-4059-B1E1-CFB0BC879A87}" type="slidenum">
              <a:rPr lang="en-GB" smtClean="0"/>
              <a:t>‹#›</a:t>
            </a:fld>
            <a:endParaRPr lang="en-GB"/>
          </a:p>
        </p:txBody>
      </p:sp>
      <p:grpSp>
        <p:nvGrpSpPr>
          <p:cNvPr id="7" name="Group 6">
            <a:extLst>
              <a:ext uri="{FF2B5EF4-FFF2-40B4-BE49-F238E27FC236}">
                <a16:creationId xmlns:a16="http://schemas.microsoft.com/office/drawing/2014/main" id="{6F0C7476-6277-44B6-9259-957A91B362B2}"/>
              </a:ext>
            </a:extLst>
          </p:cNvPr>
          <p:cNvGrpSpPr/>
          <p:nvPr userDrawn="1"/>
        </p:nvGrpSpPr>
        <p:grpSpPr>
          <a:xfrm rot="18725377">
            <a:off x="-1057673" y="-120796"/>
            <a:ext cx="2830053" cy="1247932"/>
            <a:chOff x="2139351" y="698240"/>
            <a:chExt cx="1524000" cy="1310635"/>
          </a:xfrm>
        </p:grpSpPr>
        <p:sp>
          <p:nvSpPr>
            <p:cNvPr id="8" name="Rectangle 7">
              <a:extLst>
                <a:ext uri="{FF2B5EF4-FFF2-40B4-BE49-F238E27FC236}">
                  <a16:creationId xmlns:a16="http://schemas.microsoft.com/office/drawing/2014/main" id="{755D5288-C028-4C92-B5CC-24CAAA1230BE}"/>
                </a:ext>
              </a:extLst>
            </p:cNvPr>
            <p:cNvSpPr/>
            <p:nvPr/>
          </p:nvSpPr>
          <p:spPr>
            <a:xfrm>
              <a:off x="2139351" y="698240"/>
              <a:ext cx="1524000" cy="328730"/>
            </a:xfrm>
            <a:prstGeom prst="rect">
              <a:avLst/>
            </a:prstGeom>
            <a:solidFill>
              <a:srgbClr val="A8E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72ECB95-B260-4FB2-8DB4-91EFD37C5EC3}"/>
                </a:ext>
              </a:extLst>
            </p:cNvPr>
            <p:cNvSpPr/>
            <p:nvPr/>
          </p:nvSpPr>
          <p:spPr>
            <a:xfrm>
              <a:off x="2139351" y="1026970"/>
              <a:ext cx="1524000" cy="328730"/>
            </a:xfrm>
            <a:prstGeom prst="rect">
              <a:avLst/>
            </a:prstGeom>
            <a:solidFill>
              <a:srgbClr val="FDD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C5954DB9-8FB6-4F63-B3B4-E0BEE02BECEC}"/>
                </a:ext>
              </a:extLst>
            </p:cNvPr>
            <p:cNvSpPr/>
            <p:nvPr/>
          </p:nvSpPr>
          <p:spPr>
            <a:xfrm>
              <a:off x="2139351" y="1351415"/>
              <a:ext cx="1524000" cy="328730"/>
            </a:xfrm>
            <a:prstGeom prst="rect">
              <a:avLst/>
            </a:prstGeom>
            <a:solidFill>
              <a:srgbClr val="96C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6545F38-A37D-4F6E-B475-2EA9169563B3}"/>
                </a:ext>
              </a:extLst>
            </p:cNvPr>
            <p:cNvSpPr/>
            <p:nvPr/>
          </p:nvSpPr>
          <p:spPr>
            <a:xfrm>
              <a:off x="2139351" y="1680145"/>
              <a:ext cx="1524000" cy="328730"/>
            </a:xfrm>
            <a:prstGeom prst="rect">
              <a:avLst/>
            </a:prstGeom>
            <a:solidFill>
              <a:srgbClr val="F15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952843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E29F0-3F68-46F5-AF08-244D0F38BBB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168A09F-B5C7-4201-94C8-C63644F129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D333B8-CE59-4A32-906F-26D6202023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9F752DB-6C02-4735-9C02-0F65B585B03F}"/>
              </a:ext>
            </a:extLst>
          </p:cNvPr>
          <p:cNvSpPr>
            <a:spLocks noGrp="1"/>
          </p:cNvSpPr>
          <p:nvPr>
            <p:ph type="dt" sz="half" idx="10"/>
          </p:nvPr>
        </p:nvSpPr>
        <p:spPr/>
        <p:txBody>
          <a:bodyPr/>
          <a:lstStyle/>
          <a:p>
            <a:fld id="{ADD9BE85-8B2A-4B65-91EC-21509D41CF11}" type="datetime1">
              <a:rPr lang="en-GB" smtClean="0"/>
              <a:t>11/05/2023</a:t>
            </a:fld>
            <a:endParaRPr lang="en-GB"/>
          </a:p>
        </p:txBody>
      </p:sp>
      <p:sp>
        <p:nvSpPr>
          <p:cNvPr id="6" name="Footer Placeholder 5">
            <a:extLst>
              <a:ext uri="{FF2B5EF4-FFF2-40B4-BE49-F238E27FC236}">
                <a16:creationId xmlns:a16="http://schemas.microsoft.com/office/drawing/2014/main" id="{D49D76CC-E427-4ACB-AFE4-B3B7DB6F42AF}"/>
              </a:ext>
            </a:extLst>
          </p:cNvPr>
          <p:cNvSpPr>
            <a:spLocks noGrp="1"/>
          </p:cNvSpPr>
          <p:nvPr>
            <p:ph type="ftr" sz="quarter" idx="11"/>
          </p:nvPr>
        </p:nvSpPr>
        <p:spPr>
          <a:xfrm>
            <a:off x="5524500" y="6356350"/>
            <a:ext cx="2796072"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90EA163E-986F-4AC0-988A-D6D31FEA2373}"/>
              </a:ext>
            </a:extLst>
          </p:cNvPr>
          <p:cNvSpPr>
            <a:spLocks noGrp="1"/>
          </p:cNvSpPr>
          <p:nvPr>
            <p:ph type="sldNum" sz="quarter" idx="12"/>
          </p:nvPr>
        </p:nvSpPr>
        <p:spPr/>
        <p:txBody>
          <a:bodyPr/>
          <a:lstStyle/>
          <a:p>
            <a:fld id="{68EA4416-F331-4059-B1E1-CFB0BC879A87}" type="slidenum">
              <a:rPr lang="en-GB" smtClean="0"/>
              <a:t>‹#›</a:t>
            </a:fld>
            <a:endParaRPr lang="en-GB"/>
          </a:p>
        </p:txBody>
      </p:sp>
    </p:spTree>
    <p:extLst>
      <p:ext uri="{BB962C8B-B14F-4D97-AF65-F5344CB8AC3E}">
        <p14:creationId xmlns:p14="http://schemas.microsoft.com/office/powerpoint/2010/main" val="2282460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9DEDA-575C-4BE9-8039-CDE7A1B55AE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4C0BA1B-FCA1-4B4F-8B39-23059FDD90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E92658-AA09-4DC4-9F20-A88F19179C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CEE63FD-6B10-4BD8-AD65-8DBE7BC280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B4D86C-5037-4603-882D-D20B4692A8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D8B888E-BA14-4F93-8933-A327B581B7D5}"/>
              </a:ext>
            </a:extLst>
          </p:cNvPr>
          <p:cNvSpPr>
            <a:spLocks noGrp="1"/>
          </p:cNvSpPr>
          <p:nvPr>
            <p:ph type="dt" sz="half" idx="10"/>
          </p:nvPr>
        </p:nvSpPr>
        <p:spPr/>
        <p:txBody>
          <a:bodyPr/>
          <a:lstStyle/>
          <a:p>
            <a:fld id="{6FF123C2-63EB-49AB-8057-50BAAF30616B}" type="datetime1">
              <a:rPr lang="en-GB" smtClean="0"/>
              <a:t>11/05/2023</a:t>
            </a:fld>
            <a:endParaRPr lang="en-GB"/>
          </a:p>
        </p:txBody>
      </p:sp>
      <p:sp>
        <p:nvSpPr>
          <p:cNvPr id="8" name="Footer Placeholder 7">
            <a:extLst>
              <a:ext uri="{FF2B5EF4-FFF2-40B4-BE49-F238E27FC236}">
                <a16:creationId xmlns:a16="http://schemas.microsoft.com/office/drawing/2014/main" id="{8B7DC8AC-45AC-464E-B311-066E5A49921D}"/>
              </a:ext>
            </a:extLst>
          </p:cNvPr>
          <p:cNvSpPr>
            <a:spLocks noGrp="1"/>
          </p:cNvSpPr>
          <p:nvPr>
            <p:ph type="ftr" sz="quarter" idx="11"/>
          </p:nvPr>
        </p:nvSpPr>
        <p:spPr>
          <a:xfrm>
            <a:off x="5524500" y="6356350"/>
            <a:ext cx="2796072"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390DFCD4-1B19-435E-8105-69DAD5CF50AB}"/>
              </a:ext>
            </a:extLst>
          </p:cNvPr>
          <p:cNvSpPr>
            <a:spLocks noGrp="1"/>
          </p:cNvSpPr>
          <p:nvPr>
            <p:ph type="sldNum" sz="quarter" idx="12"/>
          </p:nvPr>
        </p:nvSpPr>
        <p:spPr/>
        <p:txBody>
          <a:bodyPr/>
          <a:lstStyle/>
          <a:p>
            <a:fld id="{68EA4416-F331-4059-B1E1-CFB0BC879A87}" type="slidenum">
              <a:rPr lang="en-GB" smtClean="0"/>
              <a:t>‹#›</a:t>
            </a:fld>
            <a:endParaRPr lang="en-GB"/>
          </a:p>
        </p:txBody>
      </p:sp>
    </p:spTree>
    <p:extLst>
      <p:ext uri="{BB962C8B-B14F-4D97-AF65-F5344CB8AC3E}">
        <p14:creationId xmlns:p14="http://schemas.microsoft.com/office/powerpoint/2010/main" val="1323505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0626A-F3E3-4844-9F89-4CC2F9EC1D5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F9DCC5E-A810-4401-854C-004F4BFBF489}"/>
              </a:ext>
            </a:extLst>
          </p:cNvPr>
          <p:cNvSpPr>
            <a:spLocks noGrp="1"/>
          </p:cNvSpPr>
          <p:nvPr>
            <p:ph type="dt" sz="half" idx="10"/>
          </p:nvPr>
        </p:nvSpPr>
        <p:spPr/>
        <p:txBody>
          <a:bodyPr/>
          <a:lstStyle/>
          <a:p>
            <a:fld id="{0C727FF8-CB01-4A1F-B48E-B55A2326B63C}" type="datetime1">
              <a:rPr lang="en-GB" smtClean="0"/>
              <a:t>11/05/2023</a:t>
            </a:fld>
            <a:endParaRPr lang="en-GB"/>
          </a:p>
        </p:txBody>
      </p:sp>
      <p:sp>
        <p:nvSpPr>
          <p:cNvPr id="4" name="Footer Placeholder 3">
            <a:extLst>
              <a:ext uri="{FF2B5EF4-FFF2-40B4-BE49-F238E27FC236}">
                <a16:creationId xmlns:a16="http://schemas.microsoft.com/office/drawing/2014/main" id="{9BBAAEAE-6A54-4B6F-AA50-2F9D4AB2F917}"/>
              </a:ext>
            </a:extLst>
          </p:cNvPr>
          <p:cNvSpPr>
            <a:spLocks noGrp="1"/>
          </p:cNvSpPr>
          <p:nvPr>
            <p:ph type="ftr" sz="quarter" idx="11"/>
          </p:nvPr>
        </p:nvSpPr>
        <p:spPr>
          <a:xfrm>
            <a:off x="5487081" y="6356350"/>
            <a:ext cx="2796072"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2AB29046-4F34-435C-976D-B58C998D6BC3}"/>
              </a:ext>
            </a:extLst>
          </p:cNvPr>
          <p:cNvSpPr>
            <a:spLocks noGrp="1"/>
          </p:cNvSpPr>
          <p:nvPr>
            <p:ph type="sldNum" sz="quarter" idx="12"/>
          </p:nvPr>
        </p:nvSpPr>
        <p:spPr/>
        <p:txBody>
          <a:bodyPr/>
          <a:lstStyle/>
          <a:p>
            <a:fld id="{68EA4416-F331-4059-B1E1-CFB0BC879A87}" type="slidenum">
              <a:rPr lang="en-GB" smtClean="0"/>
              <a:t>‹#›</a:t>
            </a:fld>
            <a:endParaRPr lang="en-GB"/>
          </a:p>
        </p:txBody>
      </p:sp>
    </p:spTree>
    <p:extLst>
      <p:ext uri="{BB962C8B-B14F-4D97-AF65-F5344CB8AC3E}">
        <p14:creationId xmlns:p14="http://schemas.microsoft.com/office/powerpoint/2010/main" val="3955831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55A776-CA9A-4549-BA3A-602E42475339}"/>
              </a:ext>
            </a:extLst>
          </p:cNvPr>
          <p:cNvSpPr>
            <a:spLocks noGrp="1"/>
          </p:cNvSpPr>
          <p:nvPr>
            <p:ph type="dt" sz="half" idx="10"/>
          </p:nvPr>
        </p:nvSpPr>
        <p:spPr/>
        <p:txBody>
          <a:bodyPr/>
          <a:lstStyle/>
          <a:p>
            <a:fld id="{E6F61EE2-ABCE-4B8C-BADD-5EB517F6B6FC}" type="datetime1">
              <a:rPr lang="en-GB" smtClean="0"/>
              <a:t>11/05/2023</a:t>
            </a:fld>
            <a:endParaRPr lang="en-GB"/>
          </a:p>
        </p:txBody>
      </p:sp>
      <p:sp>
        <p:nvSpPr>
          <p:cNvPr id="3" name="Footer Placeholder 2">
            <a:extLst>
              <a:ext uri="{FF2B5EF4-FFF2-40B4-BE49-F238E27FC236}">
                <a16:creationId xmlns:a16="http://schemas.microsoft.com/office/drawing/2014/main" id="{8F3AAFDA-FEAF-4647-BD87-DAB55B991649}"/>
              </a:ext>
            </a:extLst>
          </p:cNvPr>
          <p:cNvSpPr>
            <a:spLocks noGrp="1"/>
          </p:cNvSpPr>
          <p:nvPr>
            <p:ph type="ftr" sz="quarter" idx="11"/>
          </p:nvPr>
        </p:nvSpPr>
        <p:spPr>
          <a:xfrm>
            <a:off x="5524500" y="6356350"/>
            <a:ext cx="2796072"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89D6DC61-83FC-4DC3-82FE-277808FC6E6E}"/>
              </a:ext>
            </a:extLst>
          </p:cNvPr>
          <p:cNvSpPr>
            <a:spLocks noGrp="1"/>
          </p:cNvSpPr>
          <p:nvPr>
            <p:ph type="sldNum" sz="quarter" idx="12"/>
          </p:nvPr>
        </p:nvSpPr>
        <p:spPr/>
        <p:txBody>
          <a:bodyPr/>
          <a:lstStyle/>
          <a:p>
            <a:fld id="{68EA4416-F331-4059-B1E1-CFB0BC879A87}" type="slidenum">
              <a:rPr lang="en-GB" smtClean="0"/>
              <a:t>‹#›</a:t>
            </a:fld>
            <a:endParaRPr lang="en-GB"/>
          </a:p>
        </p:txBody>
      </p:sp>
    </p:spTree>
    <p:extLst>
      <p:ext uri="{BB962C8B-B14F-4D97-AF65-F5344CB8AC3E}">
        <p14:creationId xmlns:p14="http://schemas.microsoft.com/office/powerpoint/2010/main" val="2919629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70F0C-AF5C-44BE-B380-5C061C6E77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93BE833-A868-47C1-9DC2-F49C4331AD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66AB3FD-0C99-47F2-884F-9EAA9540CF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9C50DF-D281-49F2-9DDB-1CF6C417877E}"/>
              </a:ext>
            </a:extLst>
          </p:cNvPr>
          <p:cNvSpPr>
            <a:spLocks noGrp="1"/>
          </p:cNvSpPr>
          <p:nvPr>
            <p:ph type="dt" sz="half" idx="10"/>
          </p:nvPr>
        </p:nvSpPr>
        <p:spPr/>
        <p:txBody>
          <a:bodyPr/>
          <a:lstStyle/>
          <a:p>
            <a:fld id="{7B26CE2B-E68F-4CB3-B822-BC49C948522D}" type="datetime1">
              <a:rPr lang="en-GB" smtClean="0"/>
              <a:t>11/05/2023</a:t>
            </a:fld>
            <a:endParaRPr lang="en-GB"/>
          </a:p>
        </p:txBody>
      </p:sp>
      <p:sp>
        <p:nvSpPr>
          <p:cNvPr id="6" name="Footer Placeholder 5">
            <a:extLst>
              <a:ext uri="{FF2B5EF4-FFF2-40B4-BE49-F238E27FC236}">
                <a16:creationId xmlns:a16="http://schemas.microsoft.com/office/drawing/2014/main" id="{2534C350-F5F6-47C4-BC7C-0D550CBF0D5C}"/>
              </a:ext>
            </a:extLst>
          </p:cNvPr>
          <p:cNvSpPr>
            <a:spLocks noGrp="1"/>
          </p:cNvSpPr>
          <p:nvPr>
            <p:ph type="ftr" sz="quarter" idx="11"/>
          </p:nvPr>
        </p:nvSpPr>
        <p:spPr>
          <a:xfrm>
            <a:off x="5524500" y="6356350"/>
            <a:ext cx="2796072"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7C80D889-6A65-4790-8689-07D53B89FBAC}"/>
              </a:ext>
            </a:extLst>
          </p:cNvPr>
          <p:cNvSpPr>
            <a:spLocks noGrp="1"/>
          </p:cNvSpPr>
          <p:nvPr>
            <p:ph type="sldNum" sz="quarter" idx="12"/>
          </p:nvPr>
        </p:nvSpPr>
        <p:spPr/>
        <p:txBody>
          <a:bodyPr/>
          <a:lstStyle/>
          <a:p>
            <a:fld id="{68EA4416-F331-4059-B1E1-CFB0BC879A87}" type="slidenum">
              <a:rPr lang="en-GB" smtClean="0"/>
              <a:t>‹#›</a:t>
            </a:fld>
            <a:endParaRPr lang="en-GB"/>
          </a:p>
        </p:txBody>
      </p:sp>
    </p:spTree>
    <p:extLst>
      <p:ext uri="{BB962C8B-B14F-4D97-AF65-F5344CB8AC3E}">
        <p14:creationId xmlns:p14="http://schemas.microsoft.com/office/powerpoint/2010/main" val="1858717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8A980-CD49-4E2D-B217-F91BC0BB51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D791E17-1ED5-43EE-A468-70BDA2FF5A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B75AC4A-8560-40AC-80A4-9E87EE03F6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37F305-F427-4EA2-BFAD-936B1F96DB0A}"/>
              </a:ext>
            </a:extLst>
          </p:cNvPr>
          <p:cNvSpPr>
            <a:spLocks noGrp="1"/>
          </p:cNvSpPr>
          <p:nvPr>
            <p:ph type="dt" sz="half" idx="10"/>
          </p:nvPr>
        </p:nvSpPr>
        <p:spPr/>
        <p:txBody>
          <a:bodyPr/>
          <a:lstStyle/>
          <a:p>
            <a:fld id="{69C4B50A-252A-436C-8A72-9921D2E47112}" type="datetime1">
              <a:rPr lang="en-GB" smtClean="0"/>
              <a:t>11/05/2023</a:t>
            </a:fld>
            <a:endParaRPr lang="en-GB"/>
          </a:p>
        </p:txBody>
      </p:sp>
      <p:sp>
        <p:nvSpPr>
          <p:cNvPr id="6" name="Footer Placeholder 5">
            <a:extLst>
              <a:ext uri="{FF2B5EF4-FFF2-40B4-BE49-F238E27FC236}">
                <a16:creationId xmlns:a16="http://schemas.microsoft.com/office/drawing/2014/main" id="{DCC923A4-1285-474A-B1C5-A15284002671}"/>
              </a:ext>
            </a:extLst>
          </p:cNvPr>
          <p:cNvSpPr>
            <a:spLocks noGrp="1"/>
          </p:cNvSpPr>
          <p:nvPr>
            <p:ph type="ftr" sz="quarter" idx="11"/>
          </p:nvPr>
        </p:nvSpPr>
        <p:spPr>
          <a:xfrm>
            <a:off x="5524500" y="6356350"/>
            <a:ext cx="2796072"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9DBB767C-1DA7-42E8-ABEF-A6BB5CB5FAAC}"/>
              </a:ext>
            </a:extLst>
          </p:cNvPr>
          <p:cNvSpPr>
            <a:spLocks noGrp="1"/>
          </p:cNvSpPr>
          <p:nvPr>
            <p:ph type="sldNum" sz="quarter" idx="12"/>
          </p:nvPr>
        </p:nvSpPr>
        <p:spPr/>
        <p:txBody>
          <a:bodyPr/>
          <a:lstStyle/>
          <a:p>
            <a:fld id="{68EA4416-F331-4059-B1E1-CFB0BC879A87}" type="slidenum">
              <a:rPr lang="en-GB" smtClean="0"/>
              <a:t>‹#›</a:t>
            </a:fld>
            <a:endParaRPr lang="en-GB"/>
          </a:p>
        </p:txBody>
      </p:sp>
    </p:spTree>
    <p:extLst>
      <p:ext uri="{BB962C8B-B14F-4D97-AF65-F5344CB8AC3E}">
        <p14:creationId xmlns:p14="http://schemas.microsoft.com/office/powerpoint/2010/main" val="3364239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1FDF1A-E0D8-4339-8FD0-D42DBE1D73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602DCAC-B611-4313-8BA6-A3103E9E03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404123B-DF9C-4E94-B95E-54A70E9BE621}"/>
              </a:ext>
            </a:extLst>
          </p:cNvPr>
          <p:cNvSpPr>
            <a:spLocks noGrp="1"/>
          </p:cNvSpPr>
          <p:nvPr>
            <p:ph type="dt" sz="half" idx="2"/>
          </p:nvPr>
        </p:nvSpPr>
        <p:spPr>
          <a:xfrm>
            <a:off x="838199" y="6356350"/>
            <a:ext cx="4648882" cy="365125"/>
          </a:xfrm>
          <a:prstGeom prst="rect">
            <a:avLst/>
          </a:prstGeom>
        </p:spPr>
        <p:txBody>
          <a:bodyPr vert="horz" lIns="91440" tIns="45720" rIns="91440" bIns="45720" rtlCol="0" anchor="ctr"/>
          <a:lstStyle>
            <a:lvl1pPr algn="l">
              <a:defRPr sz="1200">
                <a:solidFill>
                  <a:schemeClr val="tx1">
                    <a:lumMod val="50000"/>
                    <a:lumOff val="50000"/>
                  </a:schemeClr>
                </a:solidFill>
                <a:latin typeface="Bahnschrift" panose="020B0502040204020203" pitchFamily="34" charset="0"/>
              </a:defRPr>
            </a:lvl1pPr>
          </a:lstStyle>
          <a:p>
            <a:fld id="{0CBE2683-D23A-4F1A-B3FB-E6C38B4A5248}" type="datetime1">
              <a:rPr lang="en-GB" smtClean="0"/>
              <a:t>11/05/2023</a:t>
            </a:fld>
            <a:endParaRPr lang="en-GB"/>
          </a:p>
        </p:txBody>
      </p:sp>
      <p:sp>
        <p:nvSpPr>
          <p:cNvPr id="6" name="Slide Number Placeholder 5">
            <a:extLst>
              <a:ext uri="{FF2B5EF4-FFF2-40B4-BE49-F238E27FC236}">
                <a16:creationId xmlns:a16="http://schemas.microsoft.com/office/drawing/2014/main" id="{D3F9A69C-0B86-4361-9E69-D0CCB3EA4ECC}"/>
              </a:ext>
            </a:extLst>
          </p:cNvPr>
          <p:cNvSpPr>
            <a:spLocks noGrp="1"/>
          </p:cNvSpPr>
          <p:nvPr>
            <p:ph type="sldNum" sz="quarter" idx="4"/>
          </p:nvPr>
        </p:nvSpPr>
        <p:spPr>
          <a:xfrm>
            <a:off x="8357991" y="6356350"/>
            <a:ext cx="2995809" cy="365125"/>
          </a:xfrm>
          <a:prstGeom prst="rect">
            <a:avLst/>
          </a:prstGeom>
        </p:spPr>
        <p:txBody>
          <a:bodyPr vert="horz" lIns="91440" tIns="45720" rIns="91440" bIns="45720" rtlCol="0" anchor="ctr"/>
          <a:lstStyle>
            <a:lvl1pPr algn="r">
              <a:defRPr sz="1200" b="1">
                <a:solidFill>
                  <a:schemeClr val="tx1">
                    <a:tint val="75000"/>
                  </a:schemeClr>
                </a:solidFill>
                <a:latin typeface="Bahnschrift" panose="020B0502040204020203" pitchFamily="34" charset="0"/>
              </a:defRPr>
            </a:lvl1pPr>
          </a:lstStyle>
          <a:p>
            <a:endParaRPr lang="en-GB"/>
          </a:p>
        </p:txBody>
      </p:sp>
      <p:pic>
        <p:nvPicPr>
          <p:cNvPr id="7" name="Picture 6">
            <a:extLst>
              <a:ext uri="{FF2B5EF4-FFF2-40B4-BE49-F238E27FC236}">
                <a16:creationId xmlns:a16="http://schemas.microsoft.com/office/drawing/2014/main" id="{843ED886-0DB9-4994-A048-8C57175A75E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693627" y="6167960"/>
            <a:ext cx="994435" cy="741903"/>
          </a:xfrm>
          <a:prstGeom prst="rect">
            <a:avLst/>
          </a:prstGeom>
        </p:spPr>
      </p:pic>
      <p:grpSp>
        <p:nvGrpSpPr>
          <p:cNvPr id="9" name="Group 8">
            <a:extLst>
              <a:ext uri="{FF2B5EF4-FFF2-40B4-BE49-F238E27FC236}">
                <a16:creationId xmlns:a16="http://schemas.microsoft.com/office/drawing/2014/main" id="{83ACD80B-606E-4EB1-AD80-B21E1D88031D}"/>
              </a:ext>
            </a:extLst>
          </p:cNvPr>
          <p:cNvGrpSpPr/>
          <p:nvPr userDrawn="1"/>
        </p:nvGrpSpPr>
        <p:grpSpPr>
          <a:xfrm rot="18725377">
            <a:off x="-576339" y="-76385"/>
            <a:ext cx="1559849" cy="736313"/>
            <a:chOff x="2139351" y="698240"/>
            <a:chExt cx="1524000" cy="1310635"/>
          </a:xfrm>
        </p:grpSpPr>
        <p:sp>
          <p:nvSpPr>
            <p:cNvPr id="10" name="Rectangle 9">
              <a:extLst>
                <a:ext uri="{FF2B5EF4-FFF2-40B4-BE49-F238E27FC236}">
                  <a16:creationId xmlns:a16="http://schemas.microsoft.com/office/drawing/2014/main" id="{5C5EED42-61C0-497E-86E1-D66F3F771592}"/>
                </a:ext>
              </a:extLst>
            </p:cNvPr>
            <p:cNvSpPr/>
            <p:nvPr/>
          </p:nvSpPr>
          <p:spPr>
            <a:xfrm>
              <a:off x="2139351" y="698240"/>
              <a:ext cx="1524000" cy="328730"/>
            </a:xfrm>
            <a:prstGeom prst="rect">
              <a:avLst/>
            </a:prstGeom>
            <a:solidFill>
              <a:srgbClr val="A8E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340AA76A-8B03-41E9-84AC-B24AF6B88BD1}"/>
                </a:ext>
              </a:extLst>
            </p:cNvPr>
            <p:cNvSpPr/>
            <p:nvPr/>
          </p:nvSpPr>
          <p:spPr>
            <a:xfrm>
              <a:off x="2139351" y="1026970"/>
              <a:ext cx="1524000" cy="328730"/>
            </a:xfrm>
            <a:prstGeom prst="rect">
              <a:avLst/>
            </a:prstGeom>
            <a:solidFill>
              <a:srgbClr val="FDD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07B2073-F5BB-4761-938A-F62B15BCC957}"/>
                </a:ext>
              </a:extLst>
            </p:cNvPr>
            <p:cNvSpPr/>
            <p:nvPr/>
          </p:nvSpPr>
          <p:spPr>
            <a:xfrm>
              <a:off x="2139351" y="1351415"/>
              <a:ext cx="1524000" cy="328730"/>
            </a:xfrm>
            <a:prstGeom prst="rect">
              <a:avLst/>
            </a:prstGeom>
            <a:solidFill>
              <a:srgbClr val="96C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881CAAD0-0FC0-47B8-A80B-C3887AED6E52}"/>
                </a:ext>
              </a:extLst>
            </p:cNvPr>
            <p:cNvSpPr/>
            <p:nvPr/>
          </p:nvSpPr>
          <p:spPr>
            <a:xfrm>
              <a:off x="2139351" y="1680145"/>
              <a:ext cx="1524000" cy="328730"/>
            </a:xfrm>
            <a:prstGeom prst="rect">
              <a:avLst/>
            </a:prstGeom>
            <a:solidFill>
              <a:srgbClr val="F15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4" name="Straight Connector 13">
            <a:extLst>
              <a:ext uri="{FF2B5EF4-FFF2-40B4-BE49-F238E27FC236}">
                <a16:creationId xmlns:a16="http://schemas.microsoft.com/office/drawing/2014/main" id="{2D1D912F-57D7-404B-8BDC-5744DE78EE32}"/>
              </a:ext>
            </a:extLst>
          </p:cNvPr>
          <p:cNvCxnSpPr>
            <a:cxnSpLocks/>
          </p:cNvCxnSpPr>
          <p:nvPr userDrawn="1"/>
        </p:nvCxnSpPr>
        <p:spPr>
          <a:xfrm>
            <a:off x="696000" y="6195385"/>
            <a:ext cx="10800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8" name="Content Placeholder 8">
            <a:extLst>
              <a:ext uri="{FF2B5EF4-FFF2-40B4-BE49-F238E27FC236}">
                <a16:creationId xmlns:a16="http://schemas.microsoft.com/office/drawing/2014/main" id="{2B13A3E6-1176-F6AC-DA7A-C8BA2E38F11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540332" y="6327866"/>
            <a:ext cx="2145802" cy="393608"/>
          </a:xfrm>
          <a:prstGeom prst="rect">
            <a:avLst/>
          </a:prstGeom>
        </p:spPr>
      </p:pic>
    </p:spTree>
    <p:extLst>
      <p:ext uri="{BB962C8B-B14F-4D97-AF65-F5344CB8AC3E}">
        <p14:creationId xmlns:p14="http://schemas.microsoft.com/office/powerpoint/2010/main" val="4186558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Bahnschrift" panose="020B05020402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ahnschrift"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ahnschrift" panose="020B05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ahnschrift" panose="020B05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hnschrift" panose="020B05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hnschrif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11.xml"/><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2.xml"/><Relationship Id="rId7" Type="http://schemas.openxmlformats.org/officeDocument/2006/relationships/diagramLayout" Target="../diagrams/layout2.xml"/><Relationship Id="rId12"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diagramData" Target="../diagrams/data2.xml"/><Relationship Id="rId11" Type="http://schemas.openxmlformats.org/officeDocument/2006/relationships/image" Target="../media/image35.png"/><Relationship Id="rId5" Type="http://schemas.openxmlformats.org/officeDocument/2006/relationships/image" Target="../media/image34.png"/><Relationship Id="rId10" Type="http://schemas.microsoft.com/office/2007/relationships/diagramDrawing" Target="../diagrams/drawing2.xml"/><Relationship Id="rId4" Type="http://schemas.openxmlformats.org/officeDocument/2006/relationships/notesSlide" Target="../notesSlides/notesSlide14.xml"/><Relationship Id="rId9" Type="http://schemas.openxmlformats.org/officeDocument/2006/relationships/diagramColors" Target="../diagrams/colors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4.xml"/><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notesSlide" Target="../notesSlides/notesSlide6.xm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2D73D7-5D55-4E08-9A9E-F81748DD4F13}"/>
              </a:ext>
            </a:extLst>
          </p:cNvPr>
          <p:cNvSpPr>
            <a:spLocks noGrp="1"/>
          </p:cNvSpPr>
          <p:nvPr>
            <p:ph type="ctrTitle"/>
          </p:nvPr>
        </p:nvSpPr>
        <p:spPr>
          <a:xfrm>
            <a:off x="723529" y="2207252"/>
            <a:ext cx="10377661" cy="1805894"/>
          </a:xfrm>
        </p:spPr>
        <p:txBody>
          <a:bodyPr>
            <a:noAutofit/>
          </a:bodyPr>
          <a:lstStyle/>
          <a:p>
            <a:pPr algn="l"/>
            <a:r>
              <a:rPr lang="en-GB" sz="4800"/>
              <a:t>Public Health Evidence &amp; Intelligence: </a:t>
            </a:r>
            <a:br>
              <a:rPr lang="en-GB" sz="4000"/>
            </a:br>
            <a:br>
              <a:rPr lang="en-GB" sz="4000"/>
            </a:br>
            <a:endParaRPr lang="en-GB" sz="4000" b="1">
              <a:latin typeface="Bahnschrift" panose="020B0502040204020203" pitchFamily="34" charset="0"/>
            </a:endParaRPr>
          </a:p>
        </p:txBody>
      </p:sp>
      <p:sp>
        <p:nvSpPr>
          <p:cNvPr id="5" name="Subtitle 4">
            <a:extLst>
              <a:ext uri="{FF2B5EF4-FFF2-40B4-BE49-F238E27FC236}">
                <a16:creationId xmlns:a16="http://schemas.microsoft.com/office/drawing/2014/main" id="{39BF22C0-F7A2-4D4A-BB79-D87305151720}"/>
              </a:ext>
            </a:extLst>
          </p:cNvPr>
          <p:cNvSpPr>
            <a:spLocks noGrp="1"/>
          </p:cNvSpPr>
          <p:nvPr>
            <p:ph type="subTitle" idx="1"/>
          </p:nvPr>
        </p:nvSpPr>
        <p:spPr>
          <a:xfrm>
            <a:off x="723529" y="3110199"/>
            <a:ext cx="9785809" cy="1031565"/>
          </a:xfrm>
        </p:spPr>
        <p:txBody>
          <a:bodyPr>
            <a:normAutofit/>
          </a:bodyPr>
          <a:lstStyle/>
          <a:p>
            <a:pPr algn="l"/>
            <a:r>
              <a:rPr lang="en-GB" sz="4400">
                <a:solidFill>
                  <a:srgbClr val="F15B74"/>
                </a:solidFill>
                <a:latin typeface="Bahnschrift" panose="020B0502040204020203" pitchFamily="34" charset="0"/>
              </a:rPr>
              <a:t>Introduction to the JSNA process</a:t>
            </a:r>
          </a:p>
        </p:txBody>
      </p:sp>
      <p:sp>
        <p:nvSpPr>
          <p:cNvPr id="28" name="TextBox 27">
            <a:extLst>
              <a:ext uri="{FF2B5EF4-FFF2-40B4-BE49-F238E27FC236}">
                <a16:creationId xmlns:a16="http://schemas.microsoft.com/office/drawing/2014/main" id="{F8652583-2CDF-4501-89C4-D3FB186CDD4F}"/>
              </a:ext>
            </a:extLst>
          </p:cNvPr>
          <p:cNvSpPr txBox="1"/>
          <p:nvPr/>
        </p:nvSpPr>
        <p:spPr>
          <a:xfrm>
            <a:off x="723530" y="6411954"/>
            <a:ext cx="1989647"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Bahnschrift" panose="020B0502040204020203" pitchFamily="34" charset="0"/>
                <a:ea typeface="+mn-ea"/>
                <a:cs typeface="+mn-cs"/>
              </a:rPr>
              <a:t>www.hertshealthevidence.org</a:t>
            </a:r>
            <a:endParaRPr kumimoji="0" lang="en-GB" sz="1050" b="0" i="0" u="none" strike="noStrike" kern="1200" cap="none" spc="0" normalizeH="0" baseline="0" noProof="0">
              <a:ln>
                <a:noFill/>
              </a:ln>
              <a:solidFill>
                <a:srgbClr val="F15B74"/>
              </a:solidFill>
              <a:effectLst/>
              <a:uLnTx/>
              <a:uFillTx/>
              <a:latin typeface="Bahnschrift" panose="020B0502040204020203" pitchFamily="34" charset="0"/>
              <a:ea typeface="+mn-ea"/>
              <a:cs typeface="+mn-cs"/>
            </a:endParaRPr>
          </a:p>
        </p:txBody>
      </p:sp>
      <p:sp>
        <p:nvSpPr>
          <p:cNvPr id="3" name="Slide Number Placeholder 2">
            <a:extLst>
              <a:ext uri="{FF2B5EF4-FFF2-40B4-BE49-F238E27FC236}">
                <a16:creationId xmlns:a16="http://schemas.microsoft.com/office/drawing/2014/main" id="{449D60C7-BBFA-4E05-B3B9-318237ACF651}"/>
              </a:ext>
            </a:extLst>
          </p:cNvPr>
          <p:cNvSpPr>
            <a:spLocks noGrp="1"/>
          </p:cNvSpPr>
          <p:nvPr>
            <p:ph type="sldNum" sz="quarter" idx="12"/>
          </p:nvPr>
        </p:nvSpPr>
        <p:spPr>
          <a:xfrm>
            <a:off x="10684565" y="6356349"/>
            <a:ext cx="41662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A4416-F331-4059-B1E1-CFB0BC879A87}" type="slidenum">
              <a:rPr kumimoji="0" lang="en-GB" sz="1200" b="1" i="0" u="none" strike="noStrike" kern="1200" cap="none" spc="0" normalizeH="0" baseline="0" noProof="0" smtClean="0">
                <a:ln>
                  <a:noFill/>
                </a:ln>
                <a:solidFill>
                  <a:prstClr val="black">
                    <a:tint val="75000"/>
                  </a:prstClr>
                </a:solidFill>
                <a:effectLst/>
                <a:uLnTx/>
                <a:uFillTx/>
                <a:latin typeface="Bahnschrift"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1" i="0" u="none" strike="noStrike" kern="1200" cap="none" spc="0" normalizeH="0" baseline="0" noProof="0">
              <a:ln>
                <a:noFill/>
              </a:ln>
              <a:solidFill>
                <a:prstClr val="black">
                  <a:tint val="75000"/>
                </a:prstClr>
              </a:solidFill>
              <a:effectLst/>
              <a:uLnTx/>
              <a:uFillTx/>
              <a:latin typeface="Bahnschrift" panose="020B0502040204020203" pitchFamily="34" charset="0"/>
              <a:ea typeface="+mn-ea"/>
              <a:cs typeface="+mn-cs"/>
            </a:endParaRPr>
          </a:p>
        </p:txBody>
      </p:sp>
      <p:sp>
        <p:nvSpPr>
          <p:cNvPr id="7" name="Rectangle 6">
            <a:extLst>
              <a:ext uri="{FF2B5EF4-FFF2-40B4-BE49-F238E27FC236}">
                <a16:creationId xmlns:a16="http://schemas.microsoft.com/office/drawing/2014/main" id="{E408CAEC-249E-4B47-83BD-7D89FECC881D}"/>
              </a:ext>
            </a:extLst>
          </p:cNvPr>
          <p:cNvSpPr/>
          <p:nvPr/>
        </p:nvSpPr>
        <p:spPr>
          <a:xfrm>
            <a:off x="7752522" y="6327866"/>
            <a:ext cx="1699591" cy="530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Subtitle 4">
            <a:extLst>
              <a:ext uri="{FF2B5EF4-FFF2-40B4-BE49-F238E27FC236}">
                <a16:creationId xmlns:a16="http://schemas.microsoft.com/office/drawing/2014/main" id="{CC27EE0F-58A5-4465-801B-797004AB964C}"/>
              </a:ext>
            </a:extLst>
          </p:cNvPr>
          <p:cNvSpPr txBox="1">
            <a:spLocks/>
          </p:cNvSpPr>
          <p:nvPr/>
        </p:nvSpPr>
        <p:spPr>
          <a:xfrm>
            <a:off x="723529" y="4854529"/>
            <a:ext cx="9091032" cy="91540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Bahnschrift" panose="020B0502040204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Bahnschrift" panose="020B0502040204020203"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Bahnschrift" panose="020B0502040204020203"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Bahnschrift" panose="020B0502040204020203"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Bahnschrift" panose="020B0502040204020203"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a:t>May 2023</a:t>
            </a:r>
          </a:p>
        </p:txBody>
      </p:sp>
      <p:pic>
        <p:nvPicPr>
          <p:cNvPr id="8" name="Audio 7">
            <a:hlinkClick r:id="" action="ppaction://media"/>
            <a:extLst>
              <a:ext uri="{FF2B5EF4-FFF2-40B4-BE49-F238E27FC236}">
                <a16:creationId xmlns:a16="http://schemas.microsoft.com/office/drawing/2014/main" id="{2EF791A1-07C7-5B25-83A5-82DDBC0318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80890969"/>
      </p:ext>
    </p:extLst>
  </p:cSld>
  <p:clrMapOvr>
    <a:masterClrMapping/>
  </p:clrMapOvr>
  <mc:AlternateContent xmlns:mc="http://schemas.openxmlformats.org/markup-compatibility/2006" xmlns:p14="http://schemas.microsoft.com/office/powerpoint/2010/main">
    <mc:Choice Requires="p14">
      <p:transition spd="slow" p14:dur="2000" advTm="7912"/>
    </mc:Choice>
    <mc:Fallback xmlns="">
      <p:transition spd="slow" advTm="7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75A41-D3D8-9640-06FA-EB67BB69264A}"/>
              </a:ext>
            </a:extLst>
          </p:cNvPr>
          <p:cNvSpPr>
            <a:spLocks noGrp="1"/>
          </p:cNvSpPr>
          <p:nvPr>
            <p:ph type="title"/>
          </p:nvPr>
        </p:nvSpPr>
        <p:spPr/>
        <p:txBody>
          <a:bodyPr/>
          <a:lstStyle/>
          <a:p>
            <a:r>
              <a:rPr lang="en-GB"/>
              <a:t>Case studies – lived experience</a:t>
            </a:r>
          </a:p>
        </p:txBody>
      </p:sp>
      <p:sp>
        <p:nvSpPr>
          <p:cNvPr id="3" name="Content Placeholder 2">
            <a:extLst>
              <a:ext uri="{FF2B5EF4-FFF2-40B4-BE49-F238E27FC236}">
                <a16:creationId xmlns:a16="http://schemas.microsoft.com/office/drawing/2014/main" id="{1791508F-64A6-B9E2-C403-77CA1AC4CFEC}"/>
              </a:ext>
            </a:extLst>
          </p:cNvPr>
          <p:cNvSpPr>
            <a:spLocks noGrp="1"/>
          </p:cNvSpPr>
          <p:nvPr>
            <p:ph idx="1"/>
          </p:nvPr>
        </p:nvSpPr>
        <p:spPr>
          <a:xfrm>
            <a:off x="838200" y="1825625"/>
            <a:ext cx="5819775" cy="4351338"/>
          </a:xfrm>
        </p:spPr>
        <p:txBody>
          <a:bodyPr>
            <a:normAutofit/>
          </a:bodyPr>
          <a:lstStyle/>
          <a:p>
            <a:r>
              <a:rPr lang="en-GB" sz="2400"/>
              <a:t>Where possible, case studies are included within the appendices of the JSNA.</a:t>
            </a:r>
          </a:p>
          <a:p>
            <a:pPr marL="0" indent="0">
              <a:buNone/>
            </a:pPr>
            <a:endParaRPr lang="en-GB" sz="1200"/>
          </a:p>
          <a:p>
            <a:r>
              <a:rPr lang="en-GB" sz="2400"/>
              <a:t>This can include service users, carers and/or commissioners. </a:t>
            </a:r>
          </a:p>
          <a:p>
            <a:pPr marL="0" indent="0">
              <a:buNone/>
            </a:pPr>
            <a:endParaRPr lang="en-GB" sz="1200"/>
          </a:p>
          <a:p>
            <a:r>
              <a:rPr lang="en-GB" sz="2400"/>
              <a:t>A recent example is the Adult Supported Living and Accommodation-Based Care JSNA that included 5 case studies.</a:t>
            </a:r>
          </a:p>
        </p:txBody>
      </p:sp>
      <p:sp>
        <p:nvSpPr>
          <p:cNvPr id="4" name="Slide Number Placeholder 3">
            <a:extLst>
              <a:ext uri="{FF2B5EF4-FFF2-40B4-BE49-F238E27FC236}">
                <a16:creationId xmlns:a16="http://schemas.microsoft.com/office/drawing/2014/main" id="{7C52EFAF-CEE4-4FEF-E71A-00A20BD76C37}"/>
              </a:ext>
            </a:extLst>
          </p:cNvPr>
          <p:cNvSpPr>
            <a:spLocks noGrp="1"/>
          </p:cNvSpPr>
          <p:nvPr>
            <p:ph type="sldNum" sz="quarter" idx="12"/>
          </p:nvPr>
        </p:nvSpPr>
        <p:spPr/>
        <p:txBody>
          <a:bodyPr/>
          <a:lstStyle/>
          <a:p>
            <a:fld id="{68EA4416-F331-4059-B1E1-CFB0BC879A87}" type="slidenum">
              <a:rPr lang="en-GB" smtClean="0"/>
              <a:t>10</a:t>
            </a:fld>
            <a:endParaRPr lang="en-GB"/>
          </a:p>
        </p:txBody>
      </p:sp>
      <p:pic>
        <p:nvPicPr>
          <p:cNvPr id="6" name="Picture 5">
            <a:extLst>
              <a:ext uri="{FF2B5EF4-FFF2-40B4-BE49-F238E27FC236}">
                <a16:creationId xmlns:a16="http://schemas.microsoft.com/office/drawing/2014/main" id="{7931FFA7-C3DC-E838-D7E4-AF21AFCA8243}"/>
              </a:ext>
            </a:extLst>
          </p:cNvPr>
          <p:cNvPicPr>
            <a:picLocks noChangeAspect="1"/>
          </p:cNvPicPr>
          <p:nvPr/>
        </p:nvPicPr>
        <p:blipFill>
          <a:blip r:embed="rId5"/>
          <a:stretch>
            <a:fillRect/>
          </a:stretch>
        </p:blipFill>
        <p:spPr>
          <a:xfrm>
            <a:off x="6734856" y="1690688"/>
            <a:ext cx="4581525" cy="3781425"/>
          </a:xfrm>
          <a:prstGeom prst="rect">
            <a:avLst/>
          </a:prstGeom>
        </p:spPr>
      </p:pic>
      <p:pic>
        <p:nvPicPr>
          <p:cNvPr id="7" name="Audio 6">
            <a:hlinkClick r:id="" action="ppaction://media"/>
            <a:extLst>
              <a:ext uri="{FF2B5EF4-FFF2-40B4-BE49-F238E27FC236}">
                <a16:creationId xmlns:a16="http://schemas.microsoft.com/office/drawing/2014/main" id="{0268C588-B04D-A592-A8D7-CE7D22C93E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8" name="TextBox 7">
            <a:extLst>
              <a:ext uri="{FF2B5EF4-FFF2-40B4-BE49-F238E27FC236}">
                <a16:creationId xmlns:a16="http://schemas.microsoft.com/office/drawing/2014/main" id="{CF51BDA8-620D-7F4F-66D2-3FFE1642F3FC}"/>
              </a:ext>
            </a:extLst>
          </p:cNvPr>
          <p:cNvSpPr txBox="1"/>
          <p:nvPr/>
        </p:nvSpPr>
        <p:spPr>
          <a:xfrm>
            <a:off x="723530" y="6411954"/>
            <a:ext cx="1989647"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www.hertshealthevidence.org</a:t>
            </a:r>
            <a:endParaRPr kumimoji="0" lang="en-GB" sz="1050" b="0" i="0" u="none" strike="noStrike" kern="1200" cap="none" spc="0" normalizeH="0" baseline="0" noProof="0" dirty="0">
              <a:ln>
                <a:noFill/>
              </a:ln>
              <a:solidFill>
                <a:srgbClr val="F15B74"/>
              </a:solidFill>
              <a:effectLst/>
              <a:uLnTx/>
              <a:uFillTx/>
              <a:latin typeface="Bahnschrift" panose="020B0502040204020203" pitchFamily="34" charset="0"/>
              <a:ea typeface="+mn-ea"/>
              <a:cs typeface="+mn-cs"/>
            </a:endParaRPr>
          </a:p>
        </p:txBody>
      </p:sp>
    </p:spTree>
    <p:extLst>
      <p:ext uri="{BB962C8B-B14F-4D97-AF65-F5344CB8AC3E}">
        <p14:creationId xmlns:p14="http://schemas.microsoft.com/office/powerpoint/2010/main" val="2386844005"/>
      </p:ext>
    </p:extLst>
  </p:cSld>
  <p:clrMapOvr>
    <a:masterClrMapping/>
  </p:clrMapOvr>
  <mc:AlternateContent xmlns:mc="http://schemas.openxmlformats.org/markup-compatibility/2006" xmlns:p14="http://schemas.microsoft.com/office/powerpoint/2010/main">
    <mc:Choice Requires="p14">
      <p:transition spd="slow" p14:dur="2000" advTm="40078"/>
    </mc:Choice>
    <mc:Fallback xmlns="">
      <p:transition spd="slow" advTm="40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0438A-D89B-4E29-DCEB-150C266F663C}"/>
              </a:ext>
            </a:extLst>
          </p:cNvPr>
          <p:cNvSpPr>
            <a:spLocks noGrp="1"/>
          </p:cNvSpPr>
          <p:nvPr>
            <p:ph type="title"/>
          </p:nvPr>
        </p:nvSpPr>
        <p:spPr/>
        <p:txBody>
          <a:bodyPr/>
          <a:lstStyle/>
          <a:p>
            <a:r>
              <a:rPr lang="en-GB"/>
              <a:t>JSNA on a page executive summary</a:t>
            </a:r>
          </a:p>
        </p:txBody>
      </p:sp>
      <p:sp>
        <p:nvSpPr>
          <p:cNvPr id="3" name="Content Placeholder 2">
            <a:extLst>
              <a:ext uri="{FF2B5EF4-FFF2-40B4-BE49-F238E27FC236}">
                <a16:creationId xmlns:a16="http://schemas.microsoft.com/office/drawing/2014/main" id="{D8FA240A-4D90-439C-D7EA-38E06664149B}"/>
              </a:ext>
            </a:extLst>
          </p:cNvPr>
          <p:cNvSpPr>
            <a:spLocks noGrp="1"/>
          </p:cNvSpPr>
          <p:nvPr>
            <p:ph idx="1"/>
          </p:nvPr>
        </p:nvSpPr>
        <p:spPr>
          <a:xfrm>
            <a:off x="838200" y="2043339"/>
            <a:ext cx="6259286" cy="3464832"/>
          </a:xfrm>
        </p:spPr>
        <p:txBody>
          <a:bodyPr vert="horz" lIns="91440" tIns="45720" rIns="91440" bIns="45720" rtlCol="0" anchor="t">
            <a:normAutofit/>
          </a:bodyPr>
          <a:lstStyle/>
          <a:p>
            <a:r>
              <a:rPr lang="en-GB"/>
              <a:t>A JSNA-on-a-page is an infographic one page summary of a JSNA or a JSNA briefing. </a:t>
            </a:r>
          </a:p>
          <a:p>
            <a:pPr marL="0" indent="0">
              <a:buNone/>
            </a:pPr>
            <a:endParaRPr lang="en-GB"/>
          </a:p>
          <a:p>
            <a:r>
              <a:rPr lang="en-GB">
                <a:latin typeface="Bahnschrift"/>
              </a:rPr>
              <a:t>An accessible version for those who have screen readers is also produced for each topic. </a:t>
            </a:r>
            <a:endParaRPr lang="en-GB"/>
          </a:p>
          <a:p>
            <a:endParaRPr lang="en-GB"/>
          </a:p>
        </p:txBody>
      </p:sp>
      <p:sp>
        <p:nvSpPr>
          <p:cNvPr id="4" name="Slide Number Placeholder 3">
            <a:extLst>
              <a:ext uri="{FF2B5EF4-FFF2-40B4-BE49-F238E27FC236}">
                <a16:creationId xmlns:a16="http://schemas.microsoft.com/office/drawing/2014/main" id="{6A2618B6-3E49-B4E5-D86F-7105C74153F6}"/>
              </a:ext>
            </a:extLst>
          </p:cNvPr>
          <p:cNvSpPr>
            <a:spLocks noGrp="1"/>
          </p:cNvSpPr>
          <p:nvPr>
            <p:ph type="sldNum" sz="quarter" idx="12"/>
          </p:nvPr>
        </p:nvSpPr>
        <p:spPr/>
        <p:txBody>
          <a:bodyPr/>
          <a:lstStyle/>
          <a:p>
            <a:fld id="{68EA4416-F331-4059-B1E1-CFB0BC879A87}" type="slidenum">
              <a:rPr lang="en-GB" smtClean="0"/>
              <a:t>11</a:t>
            </a:fld>
            <a:endParaRPr lang="en-GB"/>
          </a:p>
        </p:txBody>
      </p:sp>
      <p:grpSp>
        <p:nvGrpSpPr>
          <p:cNvPr id="5" name="Group 4">
            <a:extLst>
              <a:ext uri="{FF2B5EF4-FFF2-40B4-BE49-F238E27FC236}">
                <a16:creationId xmlns:a16="http://schemas.microsoft.com/office/drawing/2014/main" id="{8049BF46-570B-367F-7C5B-B8BB8C11D309}"/>
              </a:ext>
            </a:extLst>
          </p:cNvPr>
          <p:cNvGrpSpPr/>
          <p:nvPr/>
        </p:nvGrpSpPr>
        <p:grpSpPr>
          <a:xfrm>
            <a:off x="7913914" y="1773577"/>
            <a:ext cx="3402467" cy="3310845"/>
            <a:chOff x="2702489" y="1672566"/>
            <a:chExt cx="3981340" cy="3929449"/>
          </a:xfrm>
        </p:grpSpPr>
        <p:pic>
          <p:nvPicPr>
            <p:cNvPr id="6" name="Picture 5">
              <a:extLst>
                <a:ext uri="{FF2B5EF4-FFF2-40B4-BE49-F238E27FC236}">
                  <a16:creationId xmlns:a16="http://schemas.microsoft.com/office/drawing/2014/main" id="{DE132C85-AEB8-3A7A-B43A-70A3AAF15601}"/>
                </a:ext>
              </a:extLst>
            </p:cNvPr>
            <p:cNvPicPr>
              <a:picLocks noChangeAspect="1"/>
            </p:cNvPicPr>
            <p:nvPr/>
          </p:nvPicPr>
          <p:blipFill>
            <a:blip r:embed="rId4"/>
            <a:stretch>
              <a:fillRect/>
            </a:stretch>
          </p:blipFill>
          <p:spPr>
            <a:xfrm rot="20872228">
              <a:off x="2702489" y="1731967"/>
              <a:ext cx="2664168" cy="3810646"/>
            </a:xfrm>
            <a:prstGeom prst="rect">
              <a:avLst/>
            </a:prstGeom>
            <a:ln w="6350">
              <a:solidFill>
                <a:srgbClr val="727285"/>
              </a:solidFill>
            </a:ln>
          </p:spPr>
        </p:pic>
        <p:pic>
          <p:nvPicPr>
            <p:cNvPr id="7" name="Picture 6">
              <a:extLst>
                <a:ext uri="{FF2B5EF4-FFF2-40B4-BE49-F238E27FC236}">
                  <a16:creationId xmlns:a16="http://schemas.microsoft.com/office/drawing/2014/main" id="{75A2339A-95CD-6E52-71D0-0858525B009E}"/>
                </a:ext>
              </a:extLst>
            </p:cNvPr>
            <p:cNvPicPr>
              <a:picLocks noChangeAspect="1"/>
            </p:cNvPicPr>
            <p:nvPr/>
          </p:nvPicPr>
          <p:blipFill>
            <a:blip r:embed="rId5"/>
            <a:stretch>
              <a:fillRect/>
            </a:stretch>
          </p:blipFill>
          <p:spPr>
            <a:xfrm>
              <a:off x="3936602" y="1672566"/>
              <a:ext cx="2747227" cy="3929449"/>
            </a:xfrm>
            <a:prstGeom prst="rect">
              <a:avLst/>
            </a:prstGeom>
            <a:ln w="6350">
              <a:solidFill>
                <a:srgbClr val="727285"/>
              </a:solidFill>
            </a:ln>
          </p:spPr>
        </p:pic>
      </p:grpSp>
      <p:pic>
        <p:nvPicPr>
          <p:cNvPr id="15" name="Audio 14">
            <a:hlinkClick r:id="" action="ppaction://media"/>
            <a:extLst>
              <a:ext uri="{FF2B5EF4-FFF2-40B4-BE49-F238E27FC236}">
                <a16:creationId xmlns:a16="http://schemas.microsoft.com/office/drawing/2014/main" id="{BA18F622-157A-B8ED-0462-41571F21F0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16" name="TextBox 15">
            <a:extLst>
              <a:ext uri="{FF2B5EF4-FFF2-40B4-BE49-F238E27FC236}">
                <a16:creationId xmlns:a16="http://schemas.microsoft.com/office/drawing/2014/main" id="{704942F9-C3DC-BCBF-8CA6-B6EEF53EB98F}"/>
              </a:ext>
            </a:extLst>
          </p:cNvPr>
          <p:cNvSpPr txBox="1"/>
          <p:nvPr/>
        </p:nvSpPr>
        <p:spPr>
          <a:xfrm>
            <a:off x="723530" y="6411954"/>
            <a:ext cx="1989647"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www.hertshealthevidence.org</a:t>
            </a:r>
            <a:endParaRPr kumimoji="0" lang="en-GB" sz="1050" b="0" i="0" u="none" strike="noStrike" kern="1200" cap="none" spc="0" normalizeH="0" baseline="0" noProof="0" dirty="0">
              <a:ln>
                <a:noFill/>
              </a:ln>
              <a:solidFill>
                <a:srgbClr val="F15B74"/>
              </a:solidFill>
              <a:effectLst/>
              <a:uLnTx/>
              <a:uFillTx/>
              <a:latin typeface="Bahnschrift" panose="020B0502040204020203" pitchFamily="34" charset="0"/>
              <a:ea typeface="+mn-ea"/>
              <a:cs typeface="+mn-cs"/>
            </a:endParaRPr>
          </a:p>
        </p:txBody>
      </p:sp>
    </p:spTree>
    <p:extLst>
      <p:ext uri="{BB962C8B-B14F-4D97-AF65-F5344CB8AC3E}">
        <p14:creationId xmlns:p14="http://schemas.microsoft.com/office/powerpoint/2010/main" val="589686905"/>
      </p:ext>
    </p:extLst>
  </p:cSld>
  <p:clrMapOvr>
    <a:masterClrMapping/>
  </p:clrMapOvr>
  <mc:AlternateContent xmlns:mc="http://schemas.openxmlformats.org/markup-compatibility/2006" xmlns:p14="http://schemas.microsoft.com/office/powerpoint/2010/main">
    <mc:Choice Requires="p14">
      <p:transition spd="slow" p14:dur="2000" advTm="24271"/>
    </mc:Choice>
    <mc:Fallback xmlns="">
      <p:transition spd="slow" advTm="24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D6FA0-DC27-45D1-E2DB-D08ED140D6E0}"/>
              </a:ext>
            </a:extLst>
          </p:cNvPr>
          <p:cNvSpPr>
            <a:spLocks noGrp="1"/>
          </p:cNvSpPr>
          <p:nvPr>
            <p:ph type="title"/>
          </p:nvPr>
        </p:nvSpPr>
        <p:spPr/>
        <p:txBody>
          <a:bodyPr/>
          <a:lstStyle/>
          <a:p>
            <a:r>
              <a:rPr lang="en-GB"/>
              <a:t>JSNA Briefings</a:t>
            </a:r>
          </a:p>
        </p:txBody>
      </p:sp>
      <p:sp>
        <p:nvSpPr>
          <p:cNvPr id="3" name="Content Placeholder 2">
            <a:extLst>
              <a:ext uri="{FF2B5EF4-FFF2-40B4-BE49-F238E27FC236}">
                <a16:creationId xmlns:a16="http://schemas.microsoft.com/office/drawing/2014/main" id="{5FD64046-4D99-1971-22C6-E587535E4235}"/>
              </a:ext>
            </a:extLst>
          </p:cNvPr>
          <p:cNvSpPr>
            <a:spLocks noGrp="1"/>
          </p:cNvSpPr>
          <p:nvPr>
            <p:ph idx="1"/>
          </p:nvPr>
        </p:nvSpPr>
        <p:spPr>
          <a:xfrm>
            <a:off x="777297" y="1690688"/>
            <a:ext cx="7121925" cy="4351338"/>
          </a:xfrm>
        </p:spPr>
        <p:txBody>
          <a:bodyPr/>
          <a:lstStyle/>
          <a:p>
            <a:r>
              <a:rPr lang="en-GB" sz="2000"/>
              <a:t>Shorter reports which cover the same subsections of the JSNA but in a more condensed form. </a:t>
            </a:r>
          </a:p>
          <a:p>
            <a:r>
              <a:rPr lang="en-GB" sz="2000"/>
              <a:t>Do not always have appendices, for example they may exclude the ‘info for equality impact assessments’ section.</a:t>
            </a:r>
          </a:p>
          <a:p>
            <a:r>
              <a:rPr lang="en-GB" sz="2000"/>
              <a:t>Not required to follow the same format as the JSNA working groups. </a:t>
            </a:r>
          </a:p>
          <a:p>
            <a:r>
              <a:rPr lang="en-GB" sz="2000"/>
              <a:t>May involve the help of a much smaller working group or a few colleagues. </a:t>
            </a:r>
          </a:p>
          <a:p>
            <a:endParaRPr lang="en-GB"/>
          </a:p>
        </p:txBody>
      </p:sp>
      <p:sp>
        <p:nvSpPr>
          <p:cNvPr id="4" name="Slide Number Placeholder 3">
            <a:extLst>
              <a:ext uri="{FF2B5EF4-FFF2-40B4-BE49-F238E27FC236}">
                <a16:creationId xmlns:a16="http://schemas.microsoft.com/office/drawing/2014/main" id="{412C64A8-2960-B586-0C33-167AB600998B}"/>
              </a:ext>
            </a:extLst>
          </p:cNvPr>
          <p:cNvSpPr>
            <a:spLocks noGrp="1"/>
          </p:cNvSpPr>
          <p:nvPr>
            <p:ph type="sldNum" sz="quarter" idx="12"/>
          </p:nvPr>
        </p:nvSpPr>
        <p:spPr/>
        <p:txBody>
          <a:bodyPr/>
          <a:lstStyle/>
          <a:p>
            <a:fld id="{68EA4416-F331-4059-B1E1-CFB0BC879A87}" type="slidenum">
              <a:rPr lang="en-GB" smtClean="0"/>
              <a:t>12</a:t>
            </a:fld>
            <a:endParaRPr lang="en-GB"/>
          </a:p>
        </p:txBody>
      </p:sp>
      <p:sp>
        <p:nvSpPr>
          <p:cNvPr id="5" name="TextBox 4">
            <a:extLst>
              <a:ext uri="{FF2B5EF4-FFF2-40B4-BE49-F238E27FC236}">
                <a16:creationId xmlns:a16="http://schemas.microsoft.com/office/drawing/2014/main" id="{DC69B53F-14EF-83B9-C479-ADA1372D80CE}"/>
              </a:ext>
            </a:extLst>
          </p:cNvPr>
          <p:cNvSpPr txBox="1"/>
          <p:nvPr/>
        </p:nvSpPr>
        <p:spPr>
          <a:xfrm>
            <a:off x="838200" y="4660970"/>
            <a:ext cx="7029450" cy="1323439"/>
          </a:xfrm>
          <a:prstGeom prst="rect">
            <a:avLst/>
          </a:prstGeom>
          <a:solidFill>
            <a:schemeClr val="tx2">
              <a:lumMod val="60000"/>
              <a:lumOff val="40000"/>
            </a:schemeClr>
          </a:solidFill>
        </p:spPr>
        <p:txBody>
          <a:bodyPr wrap="square" rtlCol="0">
            <a:spAutoFit/>
          </a:bodyPr>
          <a:lstStyle/>
          <a:p>
            <a:r>
              <a:rPr lang="en-GB" sz="1600">
                <a:solidFill>
                  <a:schemeClr val="bg1"/>
                </a:solidFill>
                <a:latin typeface="Bahnschrift" panose="020B0502040204020203" pitchFamily="34" charset="0"/>
              </a:rPr>
              <a:t>-&gt; COVID-19 Pandemic</a:t>
            </a:r>
          </a:p>
          <a:p>
            <a:pPr algn="l"/>
            <a:r>
              <a:rPr lang="en-GB" sz="1600">
                <a:solidFill>
                  <a:schemeClr val="bg1"/>
                </a:solidFill>
                <a:latin typeface="Bahnschrift" panose="020B0502040204020203" pitchFamily="34" charset="0"/>
              </a:rPr>
              <a:t>-&gt; Domestic Abuse: Programmes of Support for Perpetrators </a:t>
            </a:r>
          </a:p>
          <a:p>
            <a:pPr algn="l"/>
            <a:r>
              <a:rPr lang="en-GB" sz="1600">
                <a:solidFill>
                  <a:schemeClr val="bg1"/>
                </a:solidFill>
                <a:latin typeface="Bahnschrift" panose="020B0502040204020203" pitchFamily="34" charset="0"/>
              </a:rPr>
              <a:t>-&gt; Gambling-related Harms</a:t>
            </a:r>
          </a:p>
          <a:p>
            <a:pPr algn="l"/>
            <a:r>
              <a:rPr lang="en-GB" sz="1600">
                <a:solidFill>
                  <a:schemeClr val="bg1"/>
                </a:solidFill>
                <a:latin typeface="Bahnschrift" panose="020B0502040204020203" pitchFamily="34" charset="0"/>
              </a:rPr>
              <a:t>-&gt; Physical Activity </a:t>
            </a:r>
          </a:p>
          <a:p>
            <a:pPr algn="l"/>
            <a:r>
              <a:rPr lang="en-GB" sz="1600">
                <a:solidFill>
                  <a:schemeClr val="bg1"/>
                </a:solidFill>
                <a:latin typeface="Bahnschrift" panose="020B0502040204020203" pitchFamily="34" charset="0"/>
              </a:rPr>
              <a:t>-&gt; Young Carers</a:t>
            </a:r>
          </a:p>
        </p:txBody>
      </p:sp>
      <p:grpSp>
        <p:nvGrpSpPr>
          <p:cNvPr id="14" name="Group 13">
            <a:extLst>
              <a:ext uri="{FF2B5EF4-FFF2-40B4-BE49-F238E27FC236}">
                <a16:creationId xmlns:a16="http://schemas.microsoft.com/office/drawing/2014/main" id="{C6460236-8974-677D-48F3-D304BA16E881}"/>
              </a:ext>
            </a:extLst>
          </p:cNvPr>
          <p:cNvGrpSpPr/>
          <p:nvPr/>
        </p:nvGrpSpPr>
        <p:grpSpPr>
          <a:xfrm>
            <a:off x="8280002" y="1595422"/>
            <a:ext cx="3545711" cy="3667155"/>
            <a:chOff x="8344345" y="1573373"/>
            <a:chExt cx="3545711" cy="3667155"/>
          </a:xfrm>
        </p:grpSpPr>
        <p:pic>
          <p:nvPicPr>
            <p:cNvPr id="11" name="Picture 10">
              <a:extLst>
                <a:ext uri="{FF2B5EF4-FFF2-40B4-BE49-F238E27FC236}">
                  <a16:creationId xmlns:a16="http://schemas.microsoft.com/office/drawing/2014/main" id="{3979FD5E-17E8-8CA3-F5D0-F18B1D081634}"/>
                </a:ext>
              </a:extLst>
            </p:cNvPr>
            <p:cNvPicPr>
              <a:picLocks noChangeAspect="1"/>
            </p:cNvPicPr>
            <p:nvPr/>
          </p:nvPicPr>
          <p:blipFill>
            <a:blip r:embed="rId5"/>
            <a:stretch>
              <a:fillRect/>
            </a:stretch>
          </p:blipFill>
          <p:spPr>
            <a:xfrm rot="388827">
              <a:off x="9611174" y="1682974"/>
              <a:ext cx="2278882" cy="3480055"/>
            </a:xfrm>
            <a:prstGeom prst="rect">
              <a:avLst/>
            </a:prstGeom>
            <a:ln w="6350">
              <a:solidFill>
                <a:srgbClr val="727285"/>
              </a:solidFill>
            </a:ln>
          </p:spPr>
        </p:pic>
        <p:pic>
          <p:nvPicPr>
            <p:cNvPr id="13" name="Picture 12">
              <a:extLst>
                <a:ext uri="{FF2B5EF4-FFF2-40B4-BE49-F238E27FC236}">
                  <a16:creationId xmlns:a16="http://schemas.microsoft.com/office/drawing/2014/main" id="{C95C37EA-FFEE-AD3D-21CB-3197BD3F3FE3}"/>
                </a:ext>
              </a:extLst>
            </p:cNvPr>
            <p:cNvPicPr>
              <a:picLocks noChangeAspect="1"/>
            </p:cNvPicPr>
            <p:nvPr/>
          </p:nvPicPr>
          <p:blipFill>
            <a:blip r:embed="rId6"/>
            <a:stretch>
              <a:fillRect/>
            </a:stretch>
          </p:blipFill>
          <p:spPr>
            <a:xfrm rot="21091097">
              <a:off x="8344345" y="1573373"/>
              <a:ext cx="2593412" cy="3667155"/>
            </a:xfrm>
            <a:prstGeom prst="rect">
              <a:avLst/>
            </a:prstGeom>
            <a:ln w="6350">
              <a:solidFill>
                <a:srgbClr val="727285"/>
              </a:solidFill>
            </a:ln>
          </p:spPr>
        </p:pic>
        <p:pic>
          <p:nvPicPr>
            <p:cNvPr id="9" name="Picture 8">
              <a:extLst>
                <a:ext uri="{FF2B5EF4-FFF2-40B4-BE49-F238E27FC236}">
                  <a16:creationId xmlns:a16="http://schemas.microsoft.com/office/drawing/2014/main" id="{FF535B38-1922-7A22-8111-3E1E7CDA69B9}"/>
                </a:ext>
              </a:extLst>
            </p:cNvPr>
            <p:cNvPicPr>
              <a:picLocks noChangeAspect="1"/>
            </p:cNvPicPr>
            <p:nvPr/>
          </p:nvPicPr>
          <p:blipFill>
            <a:blip r:embed="rId7"/>
            <a:stretch>
              <a:fillRect/>
            </a:stretch>
          </p:blipFill>
          <p:spPr>
            <a:xfrm>
              <a:off x="8772222" y="1600200"/>
              <a:ext cx="2582304" cy="3613500"/>
            </a:xfrm>
            <a:prstGeom prst="rect">
              <a:avLst/>
            </a:prstGeom>
            <a:ln w="6350">
              <a:solidFill>
                <a:srgbClr val="727285"/>
              </a:solidFill>
            </a:ln>
          </p:spPr>
        </p:pic>
      </p:grpSp>
      <p:pic>
        <p:nvPicPr>
          <p:cNvPr id="6" name="Audio 5">
            <a:hlinkClick r:id="" action="ppaction://media"/>
            <a:extLst>
              <a:ext uri="{FF2B5EF4-FFF2-40B4-BE49-F238E27FC236}">
                <a16:creationId xmlns:a16="http://schemas.microsoft.com/office/drawing/2014/main" id="{02090E70-93C0-AD9F-40D3-20F52CF2473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
        <p:nvSpPr>
          <p:cNvPr id="7" name="TextBox 6">
            <a:extLst>
              <a:ext uri="{FF2B5EF4-FFF2-40B4-BE49-F238E27FC236}">
                <a16:creationId xmlns:a16="http://schemas.microsoft.com/office/drawing/2014/main" id="{5A101AF8-45EF-1996-02BD-EB818EDD33D5}"/>
              </a:ext>
            </a:extLst>
          </p:cNvPr>
          <p:cNvSpPr txBox="1"/>
          <p:nvPr/>
        </p:nvSpPr>
        <p:spPr>
          <a:xfrm>
            <a:off x="723530" y="6411954"/>
            <a:ext cx="1989647"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www.hertshealthevidence.org</a:t>
            </a:r>
            <a:endParaRPr kumimoji="0" lang="en-GB" sz="1050" b="0" i="0" u="none" strike="noStrike" kern="1200" cap="none" spc="0" normalizeH="0" baseline="0" noProof="0" dirty="0">
              <a:ln>
                <a:noFill/>
              </a:ln>
              <a:solidFill>
                <a:srgbClr val="F15B74"/>
              </a:solidFill>
              <a:effectLst/>
              <a:uLnTx/>
              <a:uFillTx/>
              <a:latin typeface="Bahnschrift" panose="020B0502040204020203" pitchFamily="34" charset="0"/>
              <a:ea typeface="+mn-ea"/>
              <a:cs typeface="+mn-cs"/>
            </a:endParaRPr>
          </a:p>
        </p:txBody>
      </p:sp>
    </p:spTree>
    <p:extLst>
      <p:ext uri="{BB962C8B-B14F-4D97-AF65-F5344CB8AC3E}">
        <p14:creationId xmlns:p14="http://schemas.microsoft.com/office/powerpoint/2010/main" val="3169738623"/>
      </p:ext>
    </p:extLst>
  </p:cSld>
  <p:clrMapOvr>
    <a:masterClrMapping/>
  </p:clrMapOvr>
  <mc:AlternateContent xmlns:mc="http://schemas.openxmlformats.org/markup-compatibility/2006" xmlns:p14="http://schemas.microsoft.com/office/powerpoint/2010/main">
    <mc:Choice Requires="p14">
      <p:transition spd="slow" p14:dur="2000" advTm="56942"/>
    </mc:Choice>
    <mc:Fallback xmlns="">
      <p:transition spd="slow" advTm="56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A71923E-C15F-40ED-811B-9378ACB63FE6}"/>
              </a:ext>
            </a:extLst>
          </p:cNvPr>
          <p:cNvSpPr txBox="1"/>
          <p:nvPr/>
        </p:nvSpPr>
        <p:spPr>
          <a:xfrm>
            <a:off x="1057275" y="4454142"/>
            <a:ext cx="7029450" cy="1323439"/>
          </a:xfrm>
          <a:prstGeom prst="rect">
            <a:avLst/>
          </a:prstGeom>
          <a:solidFill>
            <a:schemeClr val="tx2">
              <a:lumMod val="60000"/>
              <a:lumOff val="40000"/>
            </a:schemeClr>
          </a:solidFill>
        </p:spPr>
        <p:txBody>
          <a:bodyPr wrap="square" rtlCol="0">
            <a:spAutoFit/>
          </a:bodyPr>
          <a:lstStyle/>
          <a:p>
            <a:r>
              <a:rPr lang="en-GB" sz="1600" dirty="0">
                <a:solidFill>
                  <a:schemeClr val="bg1"/>
                </a:solidFill>
                <a:latin typeface="Bahnschrift" panose="020B0502040204020203" pitchFamily="34" charset="0"/>
              </a:rPr>
              <a:t>-&gt; Impact of age and driving inexperience on road traffic collisions </a:t>
            </a:r>
          </a:p>
          <a:p>
            <a:pPr algn="l"/>
            <a:r>
              <a:rPr lang="en-GB" sz="1600" dirty="0">
                <a:solidFill>
                  <a:schemeClr val="bg1"/>
                </a:solidFill>
                <a:latin typeface="Bahnschrift" panose="020B0502040204020203" pitchFamily="34" charset="0"/>
              </a:rPr>
              <a:t>-&gt; Impact of preconception smoking on neonatal outcomes</a:t>
            </a:r>
          </a:p>
          <a:p>
            <a:pPr algn="l"/>
            <a:r>
              <a:rPr lang="en-GB" sz="1600" dirty="0">
                <a:solidFill>
                  <a:schemeClr val="bg1"/>
                </a:solidFill>
                <a:latin typeface="Bahnschrift" panose="020B0502040204020203" pitchFamily="34" charset="0"/>
              </a:rPr>
              <a:t>-&gt; Risk of suicide in children and young people with ADHD and ASD</a:t>
            </a:r>
          </a:p>
          <a:p>
            <a:pPr algn="l"/>
            <a:r>
              <a:rPr lang="en-GB" sz="1600" dirty="0">
                <a:solidFill>
                  <a:schemeClr val="bg1"/>
                </a:solidFill>
                <a:latin typeface="Bahnschrift" panose="020B0502040204020203" pitchFamily="34" charset="0"/>
              </a:rPr>
              <a:t>-&gt; Impact of arts and culture on national and local wellbeing</a:t>
            </a:r>
          </a:p>
          <a:p>
            <a:pPr algn="l"/>
            <a:r>
              <a:rPr lang="en-GB" sz="1600" dirty="0">
                <a:solidFill>
                  <a:schemeClr val="bg1"/>
                </a:solidFill>
                <a:latin typeface="Bahnschrift" panose="020B0502040204020203" pitchFamily="34" charset="0"/>
              </a:rPr>
              <a:t>-&gt; Health Risks of Damp and Mould</a:t>
            </a:r>
          </a:p>
        </p:txBody>
      </p:sp>
      <p:pic>
        <p:nvPicPr>
          <p:cNvPr id="8" name="Picture 7">
            <a:extLst>
              <a:ext uri="{FF2B5EF4-FFF2-40B4-BE49-F238E27FC236}">
                <a16:creationId xmlns:a16="http://schemas.microsoft.com/office/drawing/2014/main" id="{3071CA78-B436-47F6-908E-87167A1CCCB3}"/>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6600"/>
                    </a14:imgEffect>
                  </a14:imgLayer>
                </a14:imgProps>
              </a:ext>
            </a:extLst>
          </a:blip>
          <a:stretch>
            <a:fillRect/>
          </a:stretch>
        </p:blipFill>
        <p:spPr>
          <a:xfrm rot="404237">
            <a:off x="8215127" y="1108365"/>
            <a:ext cx="3073348" cy="4504490"/>
          </a:xfrm>
          <a:prstGeom prst="rect">
            <a:avLst/>
          </a:prstGeom>
        </p:spPr>
      </p:pic>
      <p:sp>
        <p:nvSpPr>
          <p:cNvPr id="2" name="Title 1">
            <a:extLst>
              <a:ext uri="{FF2B5EF4-FFF2-40B4-BE49-F238E27FC236}">
                <a16:creationId xmlns:a16="http://schemas.microsoft.com/office/drawing/2014/main" id="{70E2B56C-9EE4-4D61-A4AB-16E319387CB7}"/>
              </a:ext>
            </a:extLst>
          </p:cNvPr>
          <p:cNvSpPr>
            <a:spLocks noGrp="1"/>
          </p:cNvSpPr>
          <p:nvPr>
            <p:ph type="title"/>
          </p:nvPr>
        </p:nvSpPr>
        <p:spPr/>
        <p:txBody>
          <a:bodyPr/>
          <a:lstStyle/>
          <a:p>
            <a:r>
              <a:rPr lang="en-GB"/>
              <a:t>JSNA Lite Bites</a:t>
            </a:r>
          </a:p>
        </p:txBody>
      </p:sp>
      <p:sp>
        <p:nvSpPr>
          <p:cNvPr id="3" name="Content Placeholder 2">
            <a:extLst>
              <a:ext uri="{FF2B5EF4-FFF2-40B4-BE49-F238E27FC236}">
                <a16:creationId xmlns:a16="http://schemas.microsoft.com/office/drawing/2014/main" id="{9BA9E37D-4294-47FE-99F4-4131165BE352}"/>
              </a:ext>
            </a:extLst>
          </p:cNvPr>
          <p:cNvSpPr>
            <a:spLocks noGrp="1"/>
          </p:cNvSpPr>
          <p:nvPr>
            <p:ph idx="1"/>
          </p:nvPr>
        </p:nvSpPr>
        <p:spPr>
          <a:xfrm>
            <a:off x="969764" y="1524134"/>
            <a:ext cx="7610475" cy="2724016"/>
          </a:xfrm>
        </p:spPr>
        <p:txBody>
          <a:bodyPr vert="horz" lIns="91440" tIns="45720" rIns="91440" bIns="45720" rtlCol="0" anchor="t">
            <a:normAutofit/>
          </a:bodyPr>
          <a:lstStyle/>
          <a:p>
            <a:pPr marL="342900" lvl="1" indent="-342900">
              <a:buFont typeface="Arial" panose="020B0604020202020204" pitchFamily="34" charset="0"/>
              <a:buChar char="•"/>
            </a:pPr>
            <a:r>
              <a:rPr lang="en-GB" sz="2000" b="0">
                <a:latin typeface="Bahnschrift"/>
              </a:rPr>
              <a:t>A rapid literature review into a specific health topic</a:t>
            </a:r>
          </a:p>
          <a:p>
            <a:pPr marL="342900" lvl="1" indent="-342900">
              <a:buFont typeface="Arial" panose="020B0604020202020204" pitchFamily="34" charset="0"/>
              <a:buChar char="•"/>
            </a:pPr>
            <a:r>
              <a:rPr lang="en-GB" sz="2000">
                <a:latin typeface="Bahnschrift"/>
              </a:rPr>
              <a:t>Can be 2-6 pages long</a:t>
            </a:r>
          </a:p>
          <a:p>
            <a:pPr marL="342900" lvl="1" indent="-342900"/>
            <a:r>
              <a:rPr lang="en-GB" sz="2000">
                <a:latin typeface="Bahnschrift"/>
              </a:rPr>
              <a:t>Includes summary level evidence &amp; links off to more information</a:t>
            </a:r>
          </a:p>
          <a:p>
            <a:pPr marL="342900" lvl="1" indent="-342900">
              <a:buFont typeface="Arial" panose="020B0604020202020204" pitchFamily="34" charset="0"/>
              <a:buChar char="•"/>
            </a:pPr>
            <a:r>
              <a:rPr lang="en-GB" sz="2000" b="0">
                <a:latin typeface="Bahnschrift"/>
              </a:rPr>
              <a:t>Can summarise health interventions that exist on the topic</a:t>
            </a:r>
          </a:p>
          <a:p>
            <a:pPr marL="342900" lvl="1" indent="-342900"/>
            <a:r>
              <a:rPr lang="en-GB" sz="2000">
                <a:latin typeface="Bahnschrift"/>
              </a:rPr>
              <a:t>Doesn’t have a specific data section but can summarise </a:t>
            </a:r>
            <a:endParaRPr lang="en-GB" sz="2000"/>
          </a:p>
          <a:p>
            <a:pPr marL="342900" lvl="1" indent="-342900">
              <a:buFont typeface="Arial" panose="020B0604020202020204" pitchFamily="34" charset="0"/>
              <a:buChar char="•"/>
            </a:pPr>
            <a:r>
              <a:rPr lang="en-GB" sz="2000" b="0">
                <a:latin typeface="Bahnschrift"/>
              </a:rPr>
              <a:t>Doesn’t include recommendations</a:t>
            </a:r>
          </a:p>
          <a:p>
            <a:pPr marL="342900" lvl="1" indent="-342900">
              <a:buFont typeface="Arial" panose="020B0604020202020204" pitchFamily="34" charset="0"/>
              <a:buChar char="•"/>
            </a:pPr>
            <a:r>
              <a:rPr lang="en-GB" sz="2000">
                <a:latin typeface="Bahnschrift"/>
              </a:rPr>
              <a:t>Can be created &amp; published in around 2 weeks-time</a:t>
            </a:r>
            <a:endParaRPr lang="en-US" sz="2000" b="0">
              <a:latin typeface="Bahnschrift"/>
            </a:endParaRPr>
          </a:p>
          <a:p>
            <a:pPr marL="0" indent="0">
              <a:buNone/>
            </a:pPr>
            <a:endParaRPr lang="en-GB"/>
          </a:p>
        </p:txBody>
      </p:sp>
      <p:sp>
        <p:nvSpPr>
          <p:cNvPr id="4" name="Slide Number Placeholder 3">
            <a:extLst>
              <a:ext uri="{FF2B5EF4-FFF2-40B4-BE49-F238E27FC236}">
                <a16:creationId xmlns:a16="http://schemas.microsoft.com/office/drawing/2014/main" id="{31F5F141-8B04-4A24-BF79-E12072F7AD8F}"/>
              </a:ext>
            </a:extLst>
          </p:cNvPr>
          <p:cNvSpPr>
            <a:spLocks noGrp="1"/>
          </p:cNvSpPr>
          <p:nvPr>
            <p:ph type="sldNum" sz="quarter" idx="12"/>
          </p:nvPr>
        </p:nvSpPr>
        <p:spPr/>
        <p:txBody>
          <a:bodyPr/>
          <a:lstStyle/>
          <a:p>
            <a:fld id="{68EA4416-F331-4059-B1E1-CFB0BC879A87}" type="slidenum">
              <a:rPr lang="en-GB" smtClean="0"/>
              <a:t>13</a:t>
            </a:fld>
            <a:endParaRPr lang="en-GB"/>
          </a:p>
        </p:txBody>
      </p:sp>
      <p:sp>
        <p:nvSpPr>
          <p:cNvPr id="6" name="Rectangle 5">
            <a:extLst>
              <a:ext uri="{FF2B5EF4-FFF2-40B4-BE49-F238E27FC236}">
                <a16:creationId xmlns:a16="http://schemas.microsoft.com/office/drawing/2014/main" id="{641A70FB-3F3A-43F3-8084-81ACD0018DAC}"/>
              </a:ext>
            </a:extLst>
          </p:cNvPr>
          <p:cNvSpPr/>
          <p:nvPr/>
        </p:nvSpPr>
        <p:spPr>
          <a:xfrm>
            <a:off x="7752522" y="6327866"/>
            <a:ext cx="1699591" cy="530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E306A6F7-D532-4E1C-824F-56DE9E90415D}"/>
              </a:ext>
            </a:extLst>
          </p:cNvPr>
          <p:cNvSpPr txBox="1"/>
          <p:nvPr/>
        </p:nvSpPr>
        <p:spPr>
          <a:xfrm>
            <a:off x="723530" y="6411954"/>
            <a:ext cx="1989647"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Bahnschrift" panose="020B0502040204020203" pitchFamily="34" charset="0"/>
                <a:ea typeface="+mn-ea"/>
                <a:cs typeface="+mn-cs"/>
              </a:rPr>
              <a:t>www.hertshealthevidence.org</a:t>
            </a:r>
            <a:endParaRPr kumimoji="0" lang="en-GB" sz="1050" b="0" i="0" u="none" strike="noStrike" kern="1200" cap="none" spc="0" normalizeH="0" baseline="0" noProof="0">
              <a:ln>
                <a:noFill/>
              </a:ln>
              <a:solidFill>
                <a:srgbClr val="F15B74"/>
              </a:solidFill>
              <a:effectLst/>
              <a:uLnTx/>
              <a:uFillTx/>
              <a:latin typeface="Bahnschrift" panose="020B0502040204020203" pitchFamily="34" charset="0"/>
              <a:ea typeface="+mn-ea"/>
              <a:cs typeface="+mn-cs"/>
            </a:endParaRPr>
          </a:p>
        </p:txBody>
      </p:sp>
      <p:pic>
        <p:nvPicPr>
          <p:cNvPr id="10" name="Audio 9">
            <a:hlinkClick r:id="" action="ppaction://media"/>
            <a:extLst>
              <a:ext uri="{FF2B5EF4-FFF2-40B4-BE49-F238E27FC236}">
                <a16:creationId xmlns:a16="http://schemas.microsoft.com/office/drawing/2014/main" id="{DB5D524E-5766-F21C-3F6F-2219E61FF5D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29315880"/>
      </p:ext>
    </p:extLst>
  </p:cSld>
  <p:clrMapOvr>
    <a:masterClrMapping/>
  </p:clrMapOvr>
  <mc:AlternateContent xmlns:mc="http://schemas.openxmlformats.org/markup-compatibility/2006" xmlns:p14="http://schemas.microsoft.com/office/powerpoint/2010/main">
    <mc:Choice Requires="p14">
      <p:transition spd="slow" p14:dur="2000" advTm="64864"/>
    </mc:Choice>
    <mc:Fallback xmlns="">
      <p:transition spd="slow" advTm="64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A5777F1-A7D4-B5B5-EBFA-97CC1B015AA3}"/>
              </a:ext>
            </a:extLst>
          </p:cNvPr>
          <p:cNvPicPr>
            <a:picLocks noChangeAspect="1"/>
          </p:cNvPicPr>
          <p:nvPr/>
        </p:nvPicPr>
        <p:blipFill>
          <a:blip r:embed="rId5"/>
          <a:stretch>
            <a:fillRect/>
          </a:stretch>
        </p:blipFill>
        <p:spPr>
          <a:xfrm rot="21237612">
            <a:off x="7030705" y="1544594"/>
            <a:ext cx="2061367" cy="2976615"/>
          </a:xfrm>
          <a:prstGeom prst="rect">
            <a:avLst/>
          </a:prstGeom>
        </p:spPr>
      </p:pic>
      <p:sp>
        <p:nvSpPr>
          <p:cNvPr id="2" name="Title 1">
            <a:extLst>
              <a:ext uri="{FF2B5EF4-FFF2-40B4-BE49-F238E27FC236}">
                <a16:creationId xmlns:a16="http://schemas.microsoft.com/office/drawing/2014/main" id="{70E2B56C-9EE4-4D61-A4AB-16E319387CB7}"/>
              </a:ext>
            </a:extLst>
          </p:cNvPr>
          <p:cNvSpPr>
            <a:spLocks noGrp="1"/>
          </p:cNvSpPr>
          <p:nvPr>
            <p:ph type="title"/>
          </p:nvPr>
        </p:nvSpPr>
        <p:spPr>
          <a:xfrm>
            <a:off x="838200" y="183188"/>
            <a:ext cx="10515600" cy="1325563"/>
          </a:xfrm>
        </p:spPr>
        <p:txBody>
          <a:bodyPr/>
          <a:lstStyle/>
          <a:p>
            <a:r>
              <a:rPr lang="en-GB">
                <a:latin typeface="Bahnschrift"/>
              </a:rPr>
              <a:t>Joint working with Community Safety</a:t>
            </a:r>
            <a:endParaRPr lang="en-GB"/>
          </a:p>
        </p:txBody>
      </p:sp>
      <p:sp>
        <p:nvSpPr>
          <p:cNvPr id="3" name="Content Placeholder 2">
            <a:extLst>
              <a:ext uri="{FF2B5EF4-FFF2-40B4-BE49-F238E27FC236}">
                <a16:creationId xmlns:a16="http://schemas.microsoft.com/office/drawing/2014/main" id="{9BA9E37D-4294-47FE-99F4-4131165BE352}"/>
              </a:ext>
            </a:extLst>
          </p:cNvPr>
          <p:cNvSpPr>
            <a:spLocks noGrp="1"/>
          </p:cNvSpPr>
          <p:nvPr>
            <p:ph idx="1"/>
          </p:nvPr>
        </p:nvSpPr>
        <p:spPr>
          <a:xfrm>
            <a:off x="-178923" y="1441012"/>
            <a:ext cx="6418470" cy="4567624"/>
          </a:xfrm>
        </p:spPr>
        <p:txBody>
          <a:bodyPr vert="horz" lIns="91440" tIns="45720" rIns="91440" bIns="45720" rtlCol="0" anchor="t">
            <a:normAutofit/>
          </a:bodyPr>
          <a:lstStyle/>
          <a:p>
            <a:pPr marL="812800" lvl="1" indent="-355600"/>
            <a:r>
              <a:rPr lang="en-GB" dirty="0">
                <a:latin typeface="Bahnschrift"/>
              </a:rPr>
              <a:t>Collaborate with County Community Safety Unit (CCSU)</a:t>
            </a:r>
          </a:p>
          <a:p>
            <a:pPr marL="812800" lvl="1" indent="-355600"/>
            <a:endParaRPr lang="en-GB" sz="300" dirty="0">
              <a:latin typeface="Bahnschrift"/>
            </a:endParaRPr>
          </a:p>
          <a:p>
            <a:pPr marL="812800" lvl="1" indent="-355600"/>
            <a:r>
              <a:rPr lang="en-GB" b="0" dirty="0">
                <a:latin typeface="Bahnschrift"/>
              </a:rPr>
              <a:t>2 co-located analysts</a:t>
            </a:r>
          </a:p>
          <a:p>
            <a:pPr marL="812800" lvl="1" indent="-355600"/>
            <a:endParaRPr lang="en-GB" sz="300" b="0" dirty="0">
              <a:latin typeface="Bahnschrift"/>
            </a:endParaRPr>
          </a:p>
          <a:p>
            <a:pPr marL="812800" lvl="1" indent="-355600"/>
            <a:r>
              <a:rPr lang="en-GB" dirty="0">
                <a:latin typeface="Bahnschrift"/>
              </a:rPr>
              <a:t>Promotes joint working on topics which overlap health and community safety</a:t>
            </a:r>
          </a:p>
          <a:p>
            <a:pPr marL="457200" lvl="1" indent="0">
              <a:buNone/>
            </a:pPr>
            <a:endParaRPr lang="en-GB" sz="300" dirty="0">
              <a:latin typeface="Bahnschrift"/>
            </a:endParaRPr>
          </a:p>
          <a:p>
            <a:pPr marL="812800" lvl="1" indent="-355600"/>
            <a:r>
              <a:rPr lang="en-GB" dirty="0">
                <a:latin typeface="Bahnschrift"/>
              </a:rPr>
              <a:t>Recent examples include:</a:t>
            </a:r>
          </a:p>
          <a:p>
            <a:pPr marL="1347788" lvl="1" indent="-184150">
              <a:buFont typeface="Courier New" panose="02070309020205020404" pitchFamily="49" charset="0"/>
              <a:buChar char="o"/>
            </a:pPr>
            <a:r>
              <a:rPr lang="en-GB" sz="1600" dirty="0">
                <a:latin typeface="Bahnschrift"/>
              </a:rPr>
              <a:t>Modern slavery (currently updating)</a:t>
            </a:r>
          </a:p>
          <a:p>
            <a:pPr marL="1347788" lvl="1" indent="-184150">
              <a:buFont typeface="Courier New" panose="02070309020205020404" pitchFamily="49" charset="0"/>
              <a:buChar char="o"/>
            </a:pPr>
            <a:r>
              <a:rPr lang="en-GB" sz="1600" dirty="0">
                <a:latin typeface="Bahnschrift"/>
              </a:rPr>
              <a:t>Violence Against Women and Girls</a:t>
            </a:r>
          </a:p>
          <a:p>
            <a:pPr marL="1347788" lvl="1" indent="-184150">
              <a:buFont typeface="Courier New" panose="02070309020205020404" pitchFamily="49" charset="0"/>
              <a:buChar char="o"/>
            </a:pPr>
            <a:r>
              <a:rPr lang="en-GB" sz="1600" dirty="0">
                <a:latin typeface="Bahnschrift"/>
              </a:rPr>
              <a:t>Asylum Seekers and Refugees</a:t>
            </a:r>
          </a:p>
          <a:p>
            <a:pPr marL="1347788" lvl="1" indent="-184150">
              <a:buFont typeface="Courier New" panose="02070309020205020404" pitchFamily="49" charset="0"/>
              <a:buChar char="o"/>
            </a:pPr>
            <a:r>
              <a:rPr lang="en-GB" sz="1600" dirty="0">
                <a:latin typeface="Bahnschrift"/>
              </a:rPr>
              <a:t>Demand of Mental Health on Local Services</a:t>
            </a:r>
          </a:p>
          <a:p>
            <a:pPr marL="1347788" lvl="1" indent="-184150">
              <a:buFont typeface="Courier New" panose="02070309020205020404" pitchFamily="49" charset="0"/>
              <a:buChar char="o"/>
            </a:pPr>
            <a:r>
              <a:rPr lang="en-GB" sz="1600" dirty="0">
                <a:latin typeface="Bahnschrift"/>
              </a:rPr>
              <a:t>Serious Violence</a:t>
            </a:r>
          </a:p>
          <a:p>
            <a:pPr marL="1347788" lvl="1" indent="-184150">
              <a:buFont typeface="Courier New" panose="02070309020205020404" pitchFamily="49" charset="0"/>
              <a:buChar char="o"/>
            </a:pPr>
            <a:r>
              <a:rPr lang="en-GB" sz="1600" dirty="0">
                <a:latin typeface="Bahnschrift"/>
              </a:rPr>
              <a:t>Domestic Abuse</a:t>
            </a:r>
          </a:p>
          <a:p>
            <a:pPr marL="1347788" lvl="1" indent="-184150">
              <a:buFont typeface="Courier New" panose="02070309020205020404" pitchFamily="49" charset="0"/>
              <a:buChar char="o"/>
            </a:pPr>
            <a:r>
              <a:rPr lang="en-GB" sz="1600" dirty="0">
                <a:latin typeface="Bahnschrift"/>
              </a:rPr>
              <a:t>Drug and Alcohol products</a:t>
            </a:r>
            <a:endParaRPr lang="en-GB" sz="1400" dirty="0"/>
          </a:p>
        </p:txBody>
      </p:sp>
      <p:sp>
        <p:nvSpPr>
          <p:cNvPr id="4" name="Slide Number Placeholder 3">
            <a:extLst>
              <a:ext uri="{FF2B5EF4-FFF2-40B4-BE49-F238E27FC236}">
                <a16:creationId xmlns:a16="http://schemas.microsoft.com/office/drawing/2014/main" id="{31F5F141-8B04-4A24-BF79-E12072F7AD8F}"/>
              </a:ext>
            </a:extLst>
          </p:cNvPr>
          <p:cNvSpPr>
            <a:spLocks noGrp="1"/>
          </p:cNvSpPr>
          <p:nvPr>
            <p:ph type="sldNum" sz="quarter" idx="12"/>
          </p:nvPr>
        </p:nvSpPr>
        <p:spPr/>
        <p:txBody>
          <a:bodyPr/>
          <a:lstStyle/>
          <a:p>
            <a:fld id="{68EA4416-F331-4059-B1E1-CFB0BC879A87}" type="slidenum">
              <a:rPr lang="en-GB" smtClean="0"/>
              <a:t>14</a:t>
            </a:fld>
            <a:endParaRPr lang="en-GB"/>
          </a:p>
        </p:txBody>
      </p:sp>
      <p:sp>
        <p:nvSpPr>
          <p:cNvPr id="6" name="Rectangle 5">
            <a:extLst>
              <a:ext uri="{FF2B5EF4-FFF2-40B4-BE49-F238E27FC236}">
                <a16:creationId xmlns:a16="http://schemas.microsoft.com/office/drawing/2014/main" id="{641A70FB-3F3A-43F3-8084-81ACD0018DAC}"/>
              </a:ext>
            </a:extLst>
          </p:cNvPr>
          <p:cNvSpPr/>
          <p:nvPr/>
        </p:nvSpPr>
        <p:spPr>
          <a:xfrm>
            <a:off x="7752522" y="6327866"/>
            <a:ext cx="1699591" cy="530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E306A6F7-D532-4E1C-824F-56DE9E90415D}"/>
              </a:ext>
            </a:extLst>
          </p:cNvPr>
          <p:cNvSpPr txBox="1"/>
          <p:nvPr/>
        </p:nvSpPr>
        <p:spPr>
          <a:xfrm>
            <a:off x="723530" y="6411954"/>
            <a:ext cx="1989647"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www.hertshealthevidence.org</a:t>
            </a:r>
            <a:endParaRPr kumimoji="0" lang="en-GB" sz="1050" b="0" i="0" u="none" strike="noStrike" kern="1200" cap="none" spc="0" normalizeH="0" baseline="0" noProof="0" dirty="0">
              <a:ln>
                <a:noFill/>
              </a:ln>
              <a:solidFill>
                <a:srgbClr val="F15B74"/>
              </a:solidFill>
              <a:effectLst/>
              <a:uLnTx/>
              <a:uFillTx/>
              <a:latin typeface="Bahnschrift" panose="020B0502040204020203" pitchFamily="34" charset="0"/>
              <a:ea typeface="+mn-ea"/>
              <a:cs typeface="+mn-cs"/>
            </a:endParaRPr>
          </a:p>
        </p:txBody>
      </p:sp>
      <p:pic>
        <p:nvPicPr>
          <p:cNvPr id="8" name="Picture 7" descr="A picture containing graphical user interface&#10;&#10;Description automatically generated">
            <a:extLst>
              <a:ext uri="{FF2B5EF4-FFF2-40B4-BE49-F238E27FC236}">
                <a16:creationId xmlns:a16="http://schemas.microsoft.com/office/drawing/2014/main" id="{6A41EFFD-C83D-151E-E902-0199E4F301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9099" y="5398590"/>
            <a:ext cx="3864635" cy="613440"/>
          </a:xfrm>
          <a:prstGeom prst="rect">
            <a:avLst/>
          </a:prstGeom>
        </p:spPr>
      </p:pic>
      <p:pic>
        <p:nvPicPr>
          <p:cNvPr id="15" name="Picture 14">
            <a:extLst>
              <a:ext uri="{FF2B5EF4-FFF2-40B4-BE49-F238E27FC236}">
                <a16:creationId xmlns:a16="http://schemas.microsoft.com/office/drawing/2014/main" id="{31613EAF-EFBF-D2E2-C2DB-5E087D772DC2}"/>
              </a:ext>
            </a:extLst>
          </p:cNvPr>
          <p:cNvPicPr>
            <a:picLocks noChangeAspect="1"/>
          </p:cNvPicPr>
          <p:nvPr/>
        </p:nvPicPr>
        <p:blipFill rotWithShape="1">
          <a:blip r:embed="rId7"/>
          <a:srcRect l="4525" r="5272"/>
          <a:stretch/>
        </p:blipFill>
        <p:spPr>
          <a:xfrm rot="435696">
            <a:off x="9522214" y="1564108"/>
            <a:ext cx="2073148" cy="2823038"/>
          </a:xfrm>
          <a:prstGeom prst="rect">
            <a:avLst/>
          </a:prstGeom>
          <a:ln>
            <a:solidFill>
              <a:schemeClr val="bg1">
                <a:lumMod val="75000"/>
              </a:schemeClr>
            </a:solidFill>
          </a:ln>
        </p:spPr>
      </p:pic>
      <p:pic>
        <p:nvPicPr>
          <p:cNvPr id="11" name="Picture 10">
            <a:extLst>
              <a:ext uri="{FF2B5EF4-FFF2-40B4-BE49-F238E27FC236}">
                <a16:creationId xmlns:a16="http://schemas.microsoft.com/office/drawing/2014/main" id="{E7DF2E0A-8FE4-D7E5-AA9D-7199BA853381}"/>
              </a:ext>
            </a:extLst>
          </p:cNvPr>
          <p:cNvPicPr>
            <a:picLocks noChangeAspect="1"/>
          </p:cNvPicPr>
          <p:nvPr/>
        </p:nvPicPr>
        <p:blipFill>
          <a:blip r:embed="rId8"/>
          <a:stretch>
            <a:fillRect/>
          </a:stretch>
        </p:blipFill>
        <p:spPr>
          <a:xfrm>
            <a:off x="8335502" y="3138192"/>
            <a:ext cx="2033220" cy="2873838"/>
          </a:xfrm>
          <a:prstGeom prst="rect">
            <a:avLst/>
          </a:prstGeom>
          <a:ln>
            <a:solidFill>
              <a:schemeClr val="bg1">
                <a:lumMod val="75000"/>
              </a:schemeClr>
            </a:solidFill>
          </a:ln>
        </p:spPr>
      </p:pic>
      <p:pic>
        <p:nvPicPr>
          <p:cNvPr id="5" name="Audio 4">
            <a:hlinkClick r:id="" action="ppaction://media"/>
            <a:extLst>
              <a:ext uri="{FF2B5EF4-FFF2-40B4-BE49-F238E27FC236}">
                <a16:creationId xmlns:a16="http://schemas.microsoft.com/office/drawing/2014/main" id="{5A19E2E4-ED10-9E1A-70B4-BB6E84910D8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92259142"/>
      </p:ext>
    </p:extLst>
  </p:cSld>
  <p:clrMapOvr>
    <a:masterClrMapping/>
  </p:clrMapOvr>
  <mc:AlternateContent xmlns:mc="http://schemas.openxmlformats.org/markup-compatibility/2006" xmlns:p14="http://schemas.microsoft.com/office/powerpoint/2010/main">
    <mc:Choice Requires="p14">
      <p:transition spd="slow" p14:dur="2000" advTm="30814"/>
    </mc:Choice>
    <mc:Fallback xmlns="">
      <p:transition spd="slow" advTm="30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4CEB0-A1DA-4017-07CA-4BA6C9699018}"/>
              </a:ext>
            </a:extLst>
          </p:cNvPr>
          <p:cNvSpPr>
            <a:spLocks noGrp="1"/>
          </p:cNvSpPr>
          <p:nvPr>
            <p:ph type="title"/>
          </p:nvPr>
        </p:nvSpPr>
        <p:spPr/>
        <p:txBody>
          <a:bodyPr/>
          <a:lstStyle/>
          <a:p>
            <a:r>
              <a:rPr lang="en-GB"/>
              <a:t>Infographics</a:t>
            </a:r>
          </a:p>
        </p:txBody>
      </p:sp>
      <p:sp>
        <p:nvSpPr>
          <p:cNvPr id="3" name="Content Placeholder 2">
            <a:extLst>
              <a:ext uri="{FF2B5EF4-FFF2-40B4-BE49-F238E27FC236}">
                <a16:creationId xmlns:a16="http://schemas.microsoft.com/office/drawing/2014/main" id="{F607648B-239B-D799-D59D-BC7E8307489C}"/>
              </a:ext>
            </a:extLst>
          </p:cNvPr>
          <p:cNvSpPr>
            <a:spLocks noGrp="1"/>
          </p:cNvSpPr>
          <p:nvPr>
            <p:ph idx="1"/>
          </p:nvPr>
        </p:nvSpPr>
        <p:spPr>
          <a:xfrm>
            <a:off x="828977" y="1880851"/>
            <a:ext cx="6008914" cy="2419281"/>
          </a:xfrm>
        </p:spPr>
        <p:txBody>
          <a:bodyPr>
            <a:normAutofit/>
          </a:bodyPr>
          <a:lstStyle/>
          <a:p>
            <a:r>
              <a:rPr lang="en-GB" sz="2000"/>
              <a:t>A more comprehensive executive summary </a:t>
            </a:r>
          </a:p>
          <a:p>
            <a:r>
              <a:rPr lang="en-GB" sz="2000"/>
              <a:t>Can be created as a standalone product or in conjunction with a JSNA</a:t>
            </a:r>
          </a:p>
          <a:p>
            <a:r>
              <a:rPr lang="en-GB" sz="2000"/>
              <a:t>Typically a </a:t>
            </a:r>
            <a:r>
              <a:rPr lang="en-GB" sz="2000" i="1"/>
              <a:t>paid-for</a:t>
            </a:r>
            <a:r>
              <a:rPr lang="en-GB" sz="2000"/>
              <a:t> product </a:t>
            </a:r>
          </a:p>
          <a:p>
            <a:endParaRPr lang="en-GB" sz="2000"/>
          </a:p>
          <a:p>
            <a:endParaRPr lang="en-GB" sz="2000"/>
          </a:p>
          <a:p>
            <a:pPr marL="0" indent="0">
              <a:buNone/>
            </a:pPr>
            <a:endParaRPr lang="en-GB" sz="2000"/>
          </a:p>
        </p:txBody>
      </p:sp>
      <p:sp>
        <p:nvSpPr>
          <p:cNvPr id="4" name="Slide Number Placeholder 3">
            <a:extLst>
              <a:ext uri="{FF2B5EF4-FFF2-40B4-BE49-F238E27FC236}">
                <a16:creationId xmlns:a16="http://schemas.microsoft.com/office/drawing/2014/main" id="{F9376CF1-3EB0-3F8E-DB17-95F087805EC5}"/>
              </a:ext>
            </a:extLst>
          </p:cNvPr>
          <p:cNvSpPr>
            <a:spLocks noGrp="1"/>
          </p:cNvSpPr>
          <p:nvPr>
            <p:ph type="sldNum" sz="quarter" idx="12"/>
          </p:nvPr>
        </p:nvSpPr>
        <p:spPr/>
        <p:txBody>
          <a:bodyPr/>
          <a:lstStyle/>
          <a:p>
            <a:fld id="{68EA4416-F331-4059-B1E1-CFB0BC879A87}" type="slidenum">
              <a:rPr lang="en-GB" smtClean="0"/>
              <a:t>15</a:t>
            </a:fld>
            <a:endParaRPr lang="en-GB"/>
          </a:p>
        </p:txBody>
      </p:sp>
      <p:sp>
        <p:nvSpPr>
          <p:cNvPr id="9" name="TextBox 8">
            <a:extLst>
              <a:ext uri="{FF2B5EF4-FFF2-40B4-BE49-F238E27FC236}">
                <a16:creationId xmlns:a16="http://schemas.microsoft.com/office/drawing/2014/main" id="{116D4A9F-65A7-13C5-1EEE-F05BBA5AAA8D}"/>
              </a:ext>
            </a:extLst>
          </p:cNvPr>
          <p:cNvSpPr txBox="1"/>
          <p:nvPr/>
        </p:nvSpPr>
        <p:spPr>
          <a:xfrm>
            <a:off x="898709" y="3751631"/>
            <a:ext cx="5498264" cy="1477328"/>
          </a:xfrm>
          <a:prstGeom prst="rect">
            <a:avLst/>
          </a:prstGeom>
          <a:solidFill>
            <a:schemeClr val="tx2">
              <a:lumMod val="60000"/>
              <a:lumOff val="40000"/>
            </a:schemeClr>
          </a:solidFill>
        </p:spPr>
        <p:txBody>
          <a:bodyPr wrap="square" rtlCol="0">
            <a:spAutoFit/>
          </a:bodyPr>
          <a:lstStyle/>
          <a:p>
            <a:r>
              <a:rPr lang="en-GB" sz="2000">
                <a:solidFill>
                  <a:schemeClr val="bg1"/>
                </a:solidFill>
                <a:latin typeface="Bahnschrift" panose="020B0502040204020203" pitchFamily="34" charset="0"/>
              </a:rPr>
              <a:t>Some examples include:</a:t>
            </a:r>
          </a:p>
          <a:p>
            <a:endParaRPr lang="en-GB" sz="1600">
              <a:solidFill>
                <a:schemeClr val="bg1"/>
              </a:solidFill>
              <a:latin typeface="Bahnschrift" panose="020B0502040204020203" pitchFamily="34" charset="0"/>
            </a:endParaRPr>
          </a:p>
          <a:p>
            <a:r>
              <a:rPr lang="en-GB">
                <a:solidFill>
                  <a:schemeClr val="bg1"/>
                </a:solidFill>
                <a:latin typeface="Bahnschrift" panose="020B0502040204020203" pitchFamily="34" charset="0"/>
              </a:rPr>
              <a:t>-&gt; District Health Profiles</a:t>
            </a:r>
          </a:p>
          <a:p>
            <a:r>
              <a:rPr lang="en-GB">
                <a:solidFill>
                  <a:schemeClr val="bg1"/>
                </a:solidFill>
                <a:latin typeface="Bahnschrift" panose="020B0502040204020203" pitchFamily="34" charset="0"/>
              </a:rPr>
              <a:t>-&gt; Dance and Wellbeing</a:t>
            </a:r>
          </a:p>
          <a:p>
            <a:r>
              <a:rPr lang="en-GB">
                <a:solidFill>
                  <a:schemeClr val="bg1"/>
                </a:solidFill>
                <a:latin typeface="Bahnschrift" panose="020B0502040204020203" pitchFamily="34" charset="0"/>
              </a:rPr>
              <a:t>-&gt; Three Rivers Health Inequalities</a:t>
            </a:r>
          </a:p>
        </p:txBody>
      </p:sp>
      <p:grpSp>
        <p:nvGrpSpPr>
          <p:cNvPr id="12" name="Group 11">
            <a:extLst>
              <a:ext uri="{FF2B5EF4-FFF2-40B4-BE49-F238E27FC236}">
                <a16:creationId xmlns:a16="http://schemas.microsoft.com/office/drawing/2014/main" id="{671C614E-B5D9-89BB-9FD7-6008436BAAE6}"/>
              </a:ext>
            </a:extLst>
          </p:cNvPr>
          <p:cNvGrpSpPr/>
          <p:nvPr/>
        </p:nvGrpSpPr>
        <p:grpSpPr>
          <a:xfrm>
            <a:off x="7481101" y="1146614"/>
            <a:ext cx="3522240" cy="4173025"/>
            <a:chOff x="7375223" y="1213990"/>
            <a:chExt cx="3522240" cy="4173025"/>
          </a:xfrm>
        </p:grpSpPr>
        <p:pic>
          <p:nvPicPr>
            <p:cNvPr id="8" name="Picture 7">
              <a:extLst>
                <a:ext uri="{FF2B5EF4-FFF2-40B4-BE49-F238E27FC236}">
                  <a16:creationId xmlns:a16="http://schemas.microsoft.com/office/drawing/2014/main" id="{488A03FD-182A-0BFF-A190-47865C905B2E}"/>
                </a:ext>
              </a:extLst>
            </p:cNvPr>
            <p:cNvPicPr>
              <a:picLocks noChangeAspect="1"/>
            </p:cNvPicPr>
            <p:nvPr/>
          </p:nvPicPr>
          <p:blipFill>
            <a:blip r:embed="rId5"/>
            <a:stretch>
              <a:fillRect/>
            </a:stretch>
          </p:blipFill>
          <p:spPr>
            <a:xfrm rot="304961">
              <a:off x="9006767" y="1235521"/>
              <a:ext cx="1890696" cy="4151494"/>
            </a:xfrm>
            <a:prstGeom prst="rect">
              <a:avLst/>
            </a:prstGeom>
            <a:noFill/>
            <a:ln w="6350">
              <a:solidFill>
                <a:srgbClr val="727285"/>
              </a:solidFill>
            </a:ln>
          </p:spPr>
        </p:pic>
        <p:pic>
          <p:nvPicPr>
            <p:cNvPr id="11" name="Picture 10">
              <a:extLst>
                <a:ext uri="{FF2B5EF4-FFF2-40B4-BE49-F238E27FC236}">
                  <a16:creationId xmlns:a16="http://schemas.microsoft.com/office/drawing/2014/main" id="{B339B5EF-CD65-1A46-7375-F0CC709BCFFA}"/>
                </a:ext>
              </a:extLst>
            </p:cNvPr>
            <p:cNvPicPr>
              <a:picLocks noChangeAspect="1"/>
            </p:cNvPicPr>
            <p:nvPr/>
          </p:nvPicPr>
          <p:blipFill>
            <a:blip r:embed="rId6"/>
            <a:stretch>
              <a:fillRect/>
            </a:stretch>
          </p:blipFill>
          <p:spPr>
            <a:xfrm rot="21254686">
              <a:off x="7375223" y="1213990"/>
              <a:ext cx="1890696" cy="4164313"/>
            </a:xfrm>
            <a:prstGeom prst="rect">
              <a:avLst/>
            </a:prstGeom>
            <a:ln w="6350">
              <a:solidFill>
                <a:srgbClr val="727285"/>
              </a:solidFill>
            </a:ln>
          </p:spPr>
        </p:pic>
      </p:grpSp>
      <p:pic>
        <p:nvPicPr>
          <p:cNvPr id="5" name="Audio 4">
            <a:hlinkClick r:id="" action="ppaction://media"/>
            <a:extLst>
              <a:ext uri="{FF2B5EF4-FFF2-40B4-BE49-F238E27FC236}">
                <a16:creationId xmlns:a16="http://schemas.microsoft.com/office/drawing/2014/main" id="{650F1086-CA9E-64C9-ED07-F19584CBCFE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
        <p:nvSpPr>
          <p:cNvPr id="10" name="TextBox 9">
            <a:extLst>
              <a:ext uri="{FF2B5EF4-FFF2-40B4-BE49-F238E27FC236}">
                <a16:creationId xmlns:a16="http://schemas.microsoft.com/office/drawing/2014/main" id="{422A9921-88C5-173B-FF03-EBC2E2952787}"/>
              </a:ext>
            </a:extLst>
          </p:cNvPr>
          <p:cNvSpPr txBox="1"/>
          <p:nvPr/>
        </p:nvSpPr>
        <p:spPr>
          <a:xfrm>
            <a:off x="723530" y="6411954"/>
            <a:ext cx="1989647"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www.hertshealthevidence.org</a:t>
            </a:r>
            <a:endParaRPr kumimoji="0" lang="en-GB" sz="1050" b="0" i="0" u="none" strike="noStrike" kern="1200" cap="none" spc="0" normalizeH="0" baseline="0" noProof="0" dirty="0">
              <a:ln>
                <a:noFill/>
              </a:ln>
              <a:solidFill>
                <a:srgbClr val="F15B74"/>
              </a:solidFill>
              <a:effectLst/>
              <a:uLnTx/>
              <a:uFillTx/>
              <a:latin typeface="Bahnschrift" panose="020B0502040204020203" pitchFamily="34" charset="0"/>
              <a:ea typeface="+mn-ea"/>
              <a:cs typeface="+mn-cs"/>
            </a:endParaRPr>
          </a:p>
        </p:txBody>
      </p:sp>
    </p:spTree>
    <p:extLst>
      <p:ext uri="{BB962C8B-B14F-4D97-AF65-F5344CB8AC3E}">
        <p14:creationId xmlns:p14="http://schemas.microsoft.com/office/powerpoint/2010/main" val="1250207812"/>
      </p:ext>
    </p:extLst>
  </p:cSld>
  <p:clrMapOvr>
    <a:masterClrMapping/>
  </p:clrMapOvr>
  <mc:AlternateContent xmlns:mc="http://schemas.openxmlformats.org/markup-compatibility/2006" xmlns:p14="http://schemas.microsoft.com/office/powerpoint/2010/main">
    <mc:Choice Requires="p14">
      <p:transition spd="slow" p14:dur="2000" advTm="23628"/>
    </mc:Choice>
    <mc:Fallback xmlns="">
      <p:transition spd="slow" advTm="23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2B56C-9EE4-4D61-A4AB-16E319387CB7}"/>
              </a:ext>
            </a:extLst>
          </p:cNvPr>
          <p:cNvSpPr>
            <a:spLocks noGrp="1"/>
          </p:cNvSpPr>
          <p:nvPr>
            <p:ph type="title"/>
          </p:nvPr>
        </p:nvSpPr>
        <p:spPr/>
        <p:txBody>
          <a:bodyPr/>
          <a:lstStyle/>
          <a:p>
            <a:r>
              <a:rPr lang="en-GB">
                <a:latin typeface="Bahnschrift"/>
              </a:rPr>
              <a:t>Positive outcomes</a:t>
            </a:r>
            <a:endParaRPr lang="en-GB"/>
          </a:p>
        </p:txBody>
      </p:sp>
      <p:sp>
        <p:nvSpPr>
          <p:cNvPr id="3" name="Content Placeholder 2">
            <a:extLst>
              <a:ext uri="{FF2B5EF4-FFF2-40B4-BE49-F238E27FC236}">
                <a16:creationId xmlns:a16="http://schemas.microsoft.com/office/drawing/2014/main" id="{9BA9E37D-4294-47FE-99F4-4131165BE352}"/>
              </a:ext>
            </a:extLst>
          </p:cNvPr>
          <p:cNvSpPr>
            <a:spLocks noGrp="1"/>
          </p:cNvSpPr>
          <p:nvPr>
            <p:ph idx="1"/>
          </p:nvPr>
        </p:nvSpPr>
        <p:spPr>
          <a:xfrm>
            <a:off x="838200" y="1558977"/>
            <a:ext cx="10478181" cy="4617986"/>
          </a:xfrm>
        </p:spPr>
        <p:txBody>
          <a:bodyPr vert="horz" lIns="91440" tIns="45720" rIns="91440" bIns="45720" rtlCol="0" anchor="t">
            <a:normAutofit fontScale="92500" lnSpcReduction="10000"/>
          </a:bodyPr>
          <a:lstStyle/>
          <a:p>
            <a:pPr marL="342900" lvl="1" indent="-342900"/>
            <a:r>
              <a:rPr lang="en-GB" b="1">
                <a:latin typeface="Bahnschrift"/>
              </a:rPr>
              <a:t>Hertfordshire Healthy Mouths Pilot</a:t>
            </a:r>
            <a:r>
              <a:rPr lang="en-GB">
                <a:latin typeface="Bahnschrift"/>
              </a:rPr>
              <a:t> used a JSNA Lite Bite to help look at and plan an effective intervention targeting oral health/oral hygiene of children aged 0-5 years.</a:t>
            </a:r>
          </a:p>
          <a:p>
            <a:pPr marL="342900" lvl="1" indent="-342900"/>
            <a:endParaRPr lang="en-GB" sz="400" b="1">
              <a:highlight>
                <a:srgbClr val="FFFF00"/>
              </a:highlight>
              <a:latin typeface="Bahnschrift"/>
            </a:endParaRPr>
          </a:p>
          <a:p>
            <a:pPr marL="342900" lvl="1" indent="-342900"/>
            <a:r>
              <a:rPr lang="en-GB" b="1">
                <a:latin typeface="Bahnschrift"/>
              </a:rPr>
              <a:t>The Child Death Panel (CDP)</a:t>
            </a:r>
            <a:r>
              <a:rPr lang="en-GB">
                <a:latin typeface="Bahnschrift"/>
              </a:rPr>
              <a:t> uses JSNA Lite Bites to understand the causes &amp; risk factors of certain childhood health conditions.</a:t>
            </a:r>
          </a:p>
          <a:p>
            <a:pPr marL="342900" lvl="1" indent="-342900"/>
            <a:endParaRPr lang="en-GB" sz="600">
              <a:latin typeface="Bahnschrift"/>
            </a:endParaRPr>
          </a:p>
          <a:p>
            <a:pPr marL="342900" lvl="1" indent="-342900"/>
            <a:r>
              <a:rPr lang="en-GB" b="1">
                <a:latin typeface="Bahnschrift"/>
              </a:rPr>
              <a:t>SEND JSNA</a:t>
            </a:r>
            <a:r>
              <a:rPr lang="en-GB">
                <a:latin typeface="Bahnschrift"/>
              </a:rPr>
              <a:t> was used to provide the evidence for the 2023 Ofsted inspection of the Local Area Partnership SEND services and also to inform strategic planning and local service provision.</a:t>
            </a:r>
          </a:p>
          <a:p>
            <a:pPr marL="342900" lvl="1" indent="-342900"/>
            <a:endParaRPr lang="en-GB" sz="600">
              <a:latin typeface="Bahnschrift"/>
            </a:endParaRPr>
          </a:p>
          <a:p>
            <a:pPr marL="342900" lvl="1" indent="-342900"/>
            <a:r>
              <a:rPr lang="en-GB" b="1">
                <a:latin typeface="Bahnschrift"/>
              </a:rPr>
              <a:t>Drug and Alcohol Deaths Audit </a:t>
            </a:r>
            <a:r>
              <a:rPr lang="en-GB">
                <a:latin typeface="Bahnschrift"/>
              </a:rPr>
              <a:t>was used to target areas for rollout of naloxone to frontline staff in Herts to areas of greatest identified need and has been successfully administered to prevent some drug deaths.</a:t>
            </a:r>
          </a:p>
          <a:p>
            <a:pPr marL="342900" lvl="1" indent="-342900"/>
            <a:endParaRPr lang="en-GB" sz="400">
              <a:latin typeface="Bahnschrift"/>
            </a:endParaRPr>
          </a:p>
          <a:p>
            <a:pPr marL="342900" lvl="1" indent="-342900"/>
            <a:r>
              <a:rPr lang="en-GB" b="1">
                <a:latin typeface="Bahnschrift"/>
              </a:rPr>
              <a:t>VAWG Personal Safety Survey 2022 </a:t>
            </a:r>
            <a:r>
              <a:rPr lang="en-GB">
                <a:latin typeface="Bahnschrift"/>
              </a:rPr>
              <a:t>findings provided the evidence base for government bid for local funding to help women and girls feel safer in Herts.</a:t>
            </a:r>
            <a:endParaRPr lang="en-GB"/>
          </a:p>
        </p:txBody>
      </p:sp>
      <p:sp>
        <p:nvSpPr>
          <p:cNvPr id="4" name="Slide Number Placeholder 3">
            <a:extLst>
              <a:ext uri="{FF2B5EF4-FFF2-40B4-BE49-F238E27FC236}">
                <a16:creationId xmlns:a16="http://schemas.microsoft.com/office/drawing/2014/main" id="{31F5F141-8B04-4A24-BF79-E12072F7AD8F}"/>
              </a:ext>
            </a:extLst>
          </p:cNvPr>
          <p:cNvSpPr>
            <a:spLocks noGrp="1"/>
          </p:cNvSpPr>
          <p:nvPr>
            <p:ph type="sldNum" sz="quarter" idx="12"/>
          </p:nvPr>
        </p:nvSpPr>
        <p:spPr/>
        <p:txBody>
          <a:bodyPr/>
          <a:lstStyle/>
          <a:p>
            <a:fld id="{68EA4416-F331-4059-B1E1-CFB0BC879A87}" type="slidenum">
              <a:rPr lang="en-GB" smtClean="0"/>
              <a:t>16</a:t>
            </a:fld>
            <a:endParaRPr lang="en-GB"/>
          </a:p>
        </p:txBody>
      </p:sp>
      <p:sp>
        <p:nvSpPr>
          <p:cNvPr id="6" name="Rectangle 5">
            <a:extLst>
              <a:ext uri="{FF2B5EF4-FFF2-40B4-BE49-F238E27FC236}">
                <a16:creationId xmlns:a16="http://schemas.microsoft.com/office/drawing/2014/main" id="{641A70FB-3F3A-43F3-8084-81ACD0018DAC}"/>
              </a:ext>
            </a:extLst>
          </p:cNvPr>
          <p:cNvSpPr/>
          <p:nvPr/>
        </p:nvSpPr>
        <p:spPr>
          <a:xfrm>
            <a:off x="7752522" y="6327866"/>
            <a:ext cx="1699591" cy="530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E306A6F7-D532-4E1C-824F-56DE9E90415D}"/>
              </a:ext>
            </a:extLst>
          </p:cNvPr>
          <p:cNvSpPr txBox="1"/>
          <p:nvPr/>
        </p:nvSpPr>
        <p:spPr>
          <a:xfrm>
            <a:off x="723530" y="6411954"/>
            <a:ext cx="1989647"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Bahnschrift" panose="020B0502040204020203" pitchFamily="34" charset="0"/>
                <a:ea typeface="+mn-ea"/>
                <a:cs typeface="+mn-cs"/>
              </a:rPr>
              <a:t>www.hertshealthevidence.org</a:t>
            </a:r>
            <a:endParaRPr kumimoji="0" lang="en-GB" sz="1050" b="0" i="0" u="none" strike="noStrike" kern="1200" cap="none" spc="0" normalizeH="0" baseline="0" noProof="0">
              <a:ln>
                <a:noFill/>
              </a:ln>
              <a:solidFill>
                <a:srgbClr val="F15B74"/>
              </a:solidFill>
              <a:effectLst/>
              <a:uLnTx/>
              <a:uFillTx/>
              <a:latin typeface="Bahnschrift" panose="020B0502040204020203" pitchFamily="34" charset="0"/>
              <a:ea typeface="+mn-ea"/>
              <a:cs typeface="+mn-cs"/>
            </a:endParaRPr>
          </a:p>
        </p:txBody>
      </p:sp>
      <p:pic>
        <p:nvPicPr>
          <p:cNvPr id="8" name="Audio 7">
            <a:hlinkClick r:id="" action="ppaction://media"/>
            <a:extLst>
              <a:ext uri="{FF2B5EF4-FFF2-40B4-BE49-F238E27FC236}">
                <a16:creationId xmlns:a16="http://schemas.microsoft.com/office/drawing/2014/main" id="{5B6A41CF-E706-0287-5CF8-B11BCBA9C7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86144176"/>
      </p:ext>
    </p:extLst>
  </p:cSld>
  <p:clrMapOvr>
    <a:masterClrMapping/>
  </p:clrMapOvr>
  <mc:AlternateContent xmlns:mc="http://schemas.openxmlformats.org/markup-compatibility/2006" xmlns:p14="http://schemas.microsoft.com/office/powerpoint/2010/main">
    <mc:Choice Requires="p14">
      <p:transition spd="slow" p14:dur="2000" advTm="60609"/>
    </mc:Choice>
    <mc:Fallback xmlns="">
      <p:transition spd="slow" advTm="60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F5F141-8B04-4A24-BF79-E12072F7AD8F}"/>
              </a:ext>
            </a:extLst>
          </p:cNvPr>
          <p:cNvSpPr>
            <a:spLocks noGrp="1"/>
          </p:cNvSpPr>
          <p:nvPr>
            <p:ph type="sldNum" sz="quarter" idx="12"/>
          </p:nvPr>
        </p:nvSpPr>
        <p:spPr/>
        <p:txBody>
          <a:bodyPr/>
          <a:lstStyle/>
          <a:p>
            <a:fld id="{68EA4416-F331-4059-B1E1-CFB0BC879A87}" type="slidenum">
              <a:rPr lang="en-GB" smtClean="0"/>
              <a:t>17</a:t>
            </a:fld>
            <a:endParaRPr lang="en-GB"/>
          </a:p>
        </p:txBody>
      </p:sp>
      <p:sp>
        <p:nvSpPr>
          <p:cNvPr id="6" name="Rectangle 5">
            <a:extLst>
              <a:ext uri="{FF2B5EF4-FFF2-40B4-BE49-F238E27FC236}">
                <a16:creationId xmlns:a16="http://schemas.microsoft.com/office/drawing/2014/main" id="{641A70FB-3F3A-43F3-8084-81ACD0018DAC}"/>
              </a:ext>
            </a:extLst>
          </p:cNvPr>
          <p:cNvSpPr/>
          <p:nvPr/>
        </p:nvSpPr>
        <p:spPr>
          <a:xfrm>
            <a:off x="7752522" y="6327866"/>
            <a:ext cx="1699591" cy="530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E306A6F7-D532-4E1C-824F-56DE9E90415D}"/>
              </a:ext>
            </a:extLst>
          </p:cNvPr>
          <p:cNvSpPr txBox="1"/>
          <p:nvPr/>
        </p:nvSpPr>
        <p:spPr>
          <a:xfrm>
            <a:off x="723530" y="6411954"/>
            <a:ext cx="1989647"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Bahnschrift" panose="020B0502040204020203" pitchFamily="34" charset="0"/>
                <a:ea typeface="+mn-ea"/>
                <a:cs typeface="+mn-cs"/>
              </a:rPr>
              <a:t>www.hertshealthevidence.org</a:t>
            </a:r>
            <a:endParaRPr kumimoji="0" lang="en-GB" sz="1050" b="0" i="0" u="none" strike="noStrike" kern="1200" cap="none" spc="0" normalizeH="0" baseline="0" noProof="0">
              <a:ln>
                <a:noFill/>
              </a:ln>
              <a:solidFill>
                <a:srgbClr val="F15B74"/>
              </a:solidFill>
              <a:effectLst/>
              <a:uLnTx/>
              <a:uFillTx/>
              <a:latin typeface="Bahnschrift" panose="020B0502040204020203" pitchFamily="34" charset="0"/>
              <a:ea typeface="+mn-ea"/>
              <a:cs typeface="+mn-cs"/>
            </a:endParaRPr>
          </a:p>
        </p:txBody>
      </p:sp>
      <p:pic>
        <p:nvPicPr>
          <p:cNvPr id="10" name="Picture 9">
            <a:extLst>
              <a:ext uri="{FF2B5EF4-FFF2-40B4-BE49-F238E27FC236}">
                <a16:creationId xmlns:a16="http://schemas.microsoft.com/office/drawing/2014/main" id="{EED6106B-4B18-8C5E-D2CF-8D6B1B40DB22}"/>
              </a:ext>
            </a:extLst>
          </p:cNvPr>
          <p:cNvPicPr>
            <a:picLocks noChangeAspect="1"/>
          </p:cNvPicPr>
          <p:nvPr/>
        </p:nvPicPr>
        <p:blipFill>
          <a:blip r:embed="rId5"/>
          <a:stretch>
            <a:fillRect/>
          </a:stretch>
        </p:blipFill>
        <p:spPr>
          <a:xfrm>
            <a:off x="6081712" y="3582235"/>
            <a:ext cx="561975" cy="471067"/>
          </a:xfrm>
          <a:prstGeom prst="rect">
            <a:avLst/>
          </a:prstGeom>
        </p:spPr>
      </p:pic>
      <p:grpSp>
        <p:nvGrpSpPr>
          <p:cNvPr id="11" name="Group 10">
            <a:extLst>
              <a:ext uri="{FF2B5EF4-FFF2-40B4-BE49-F238E27FC236}">
                <a16:creationId xmlns:a16="http://schemas.microsoft.com/office/drawing/2014/main" id="{5C2795DC-537C-DA75-5F65-817F07B37008}"/>
              </a:ext>
            </a:extLst>
          </p:cNvPr>
          <p:cNvGrpSpPr/>
          <p:nvPr/>
        </p:nvGrpSpPr>
        <p:grpSpPr>
          <a:xfrm>
            <a:off x="2415540" y="2971440"/>
            <a:ext cx="7360920" cy="915120"/>
            <a:chOff x="525780" y="140364"/>
            <a:chExt cx="7360920" cy="915120"/>
          </a:xfrm>
        </p:grpSpPr>
        <p:sp>
          <p:nvSpPr>
            <p:cNvPr id="12" name="Rectangle: Rounded Corners 11">
              <a:extLst>
                <a:ext uri="{FF2B5EF4-FFF2-40B4-BE49-F238E27FC236}">
                  <a16:creationId xmlns:a16="http://schemas.microsoft.com/office/drawing/2014/main" id="{2F1E9067-5368-314F-8ECA-E4481B4F49B8}"/>
                </a:ext>
              </a:extLst>
            </p:cNvPr>
            <p:cNvSpPr/>
            <p:nvPr/>
          </p:nvSpPr>
          <p:spPr>
            <a:xfrm>
              <a:off x="525780" y="140364"/>
              <a:ext cx="7360920" cy="915120"/>
            </a:xfrm>
            <a:prstGeom prst="roundRect">
              <a:avLst/>
            </a:prstGeom>
            <a:solidFill>
              <a:srgbClr val="96CEFC"/>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Rectangle: Rounded Corners 4">
              <a:extLst>
                <a:ext uri="{FF2B5EF4-FFF2-40B4-BE49-F238E27FC236}">
                  <a16:creationId xmlns:a16="http://schemas.microsoft.com/office/drawing/2014/main" id="{A007E788-69CC-FA38-4480-C51A13CA0865}"/>
                </a:ext>
              </a:extLst>
            </p:cNvPr>
            <p:cNvSpPr txBox="1"/>
            <p:nvPr/>
          </p:nvSpPr>
          <p:spPr>
            <a:xfrm>
              <a:off x="570452" y="185036"/>
              <a:ext cx="7271576" cy="8257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78225" tIns="0" rIns="278225" bIns="0" numCol="1" spcCol="1270" anchor="ctr" anchorCtr="0">
              <a:noAutofit/>
            </a:bodyPr>
            <a:lstStyle/>
            <a:p>
              <a:pPr marL="0" lvl="0" indent="0" algn="l" defTabSz="1377950">
                <a:lnSpc>
                  <a:spcPct val="90000"/>
                </a:lnSpc>
                <a:spcBef>
                  <a:spcPct val="0"/>
                </a:spcBef>
                <a:spcAft>
                  <a:spcPct val="35000"/>
                </a:spcAft>
                <a:buNone/>
              </a:pPr>
              <a:r>
                <a:rPr lang="en-GB" sz="3100" kern="1200"/>
                <a:t>Find out more</a:t>
              </a:r>
              <a:endParaRPr lang="en-US" sz="3100" kern="1200"/>
            </a:p>
          </p:txBody>
        </p:sp>
      </p:grpSp>
      <p:graphicFrame>
        <p:nvGraphicFramePr>
          <p:cNvPr id="14" name="Content Placeholder 2">
            <a:extLst>
              <a:ext uri="{FF2B5EF4-FFF2-40B4-BE49-F238E27FC236}">
                <a16:creationId xmlns:a16="http://schemas.microsoft.com/office/drawing/2014/main" id="{A10256A5-0FD1-6A48-A442-C5B52B258353}"/>
              </a:ext>
            </a:extLst>
          </p:cNvPr>
          <p:cNvGraphicFramePr>
            <a:graphicFrameLocks/>
          </p:cNvGraphicFramePr>
          <p:nvPr>
            <p:extLst>
              <p:ext uri="{D42A27DB-BD31-4B8C-83A1-F6EECF244321}">
                <p14:modId xmlns:p14="http://schemas.microsoft.com/office/powerpoint/2010/main" val="2562462604"/>
              </p:ext>
            </p:extLst>
          </p:nvPr>
        </p:nvGraphicFramePr>
        <p:xfrm>
          <a:off x="637496" y="887435"/>
          <a:ext cx="10515600" cy="473706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5" name="Picture 14">
            <a:extLst>
              <a:ext uri="{FF2B5EF4-FFF2-40B4-BE49-F238E27FC236}">
                <a16:creationId xmlns:a16="http://schemas.microsoft.com/office/drawing/2014/main" id="{F99D1BBD-75F8-7322-0C30-B9A2CF4597DB}"/>
              </a:ext>
            </a:extLst>
          </p:cNvPr>
          <p:cNvPicPr>
            <a:picLocks noChangeAspect="1"/>
          </p:cNvPicPr>
          <p:nvPr/>
        </p:nvPicPr>
        <p:blipFill>
          <a:blip r:embed="rId11"/>
          <a:stretch>
            <a:fillRect/>
          </a:stretch>
        </p:blipFill>
        <p:spPr>
          <a:xfrm>
            <a:off x="1859682" y="2913874"/>
            <a:ext cx="382752" cy="311392"/>
          </a:xfrm>
          <a:prstGeom prst="rect">
            <a:avLst/>
          </a:prstGeom>
        </p:spPr>
      </p:pic>
      <p:pic>
        <p:nvPicPr>
          <p:cNvPr id="16" name="Picture 15">
            <a:extLst>
              <a:ext uri="{FF2B5EF4-FFF2-40B4-BE49-F238E27FC236}">
                <a16:creationId xmlns:a16="http://schemas.microsoft.com/office/drawing/2014/main" id="{10CDA24E-F98D-6D92-1844-2741D75BD5E8}"/>
              </a:ext>
            </a:extLst>
          </p:cNvPr>
          <p:cNvPicPr>
            <a:picLocks noChangeAspect="1"/>
          </p:cNvPicPr>
          <p:nvPr/>
        </p:nvPicPr>
        <p:blipFill>
          <a:blip r:embed="rId5"/>
          <a:stretch>
            <a:fillRect/>
          </a:stretch>
        </p:blipFill>
        <p:spPr>
          <a:xfrm>
            <a:off x="1867162" y="3261398"/>
            <a:ext cx="382753" cy="320837"/>
          </a:xfrm>
          <a:prstGeom prst="rect">
            <a:avLst/>
          </a:prstGeom>
        </p:spPr>
      </p:pic>
      <p:pic>
        <p:nvPicPr>
          <p:cNvPr id="8" name="Audio 7">
            <a:hlinkClick r:id="" action="ppaction://media"/>
            <a:extLst>
              <a:ext uri="{FF2B5EF4-FFF2-40B4-BE49-F238E27FC236}">
                <a16:creationId xmlns:a16="http://schemas.microsoft.com/office/drawing/2014/main" id="{227943A7-6220-1E4C-7BBB-DAE9A405942C}"/>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8662636"/>
      </p:ext>
    </p:extLst>
  </p:cSld>
  <p:clrMapOvr>
    <a:masterClrMapping/>
  </p:clrMapOvr>
  <mc:AlternateContent xmlns:mc="http://schemas.openxmlformats.org/markup-compatibility/2006" xmlns:p14="http://schemas.microsoft.com/office/powerpoint/2010/main">
    <mc:Choice Requires="p14">
      <p:transition spd="slow" p14:dur="2000" advTm="35843"/>
    </mc:Choice>
    <mc:Fallback xmlns="">
      <p:transition spd="slow" advTm="35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2B56C-9EE4-4D61-A4AB-16E319387CB7}"/>
              </a:ext>
            </a:extLst>
          </p:cNvPr>
          <p:cNvSpPr>
            <a:spLocks noGrp="1"/>
          </p:cNvSpPr>
          <p:nvPr>
            <p:ph type="title"/>
          </p:nvPr>
        </p:nvSpPr>
        <p:spPr/>
        <p:txBody>
          <a:bodyPr/>
          <a:lstStyle/>
          <a:p>
            <a:r>
              <a:rPr lang="en-GB"/>
              <a:t>What we are talking about today</a:t>
            </a:r>
          </a:p>
        </p:txBody>
      </p:sp>
      <p:sp>
        <p:nvSpPr>
          <p:cNvPr id="3" name="Content Placeholder 2">
            <a:extLst>
              <a:ext uri="{FF2B5EF4-FFF2-40B4-BE49-F238E27FC236}">
                <a16:creationId xmlns:a16="http://schemas.microsoft.com/office/drawing/2014/main" id="{9BA9E37D-4294-47FE-99F4-4131165BE352}"/>
              </a:ext>
            </a:extLst>
          </p:cNvPr>
          <p:cNvSpPr>
            <a:spLocks noGrp="1"/>
          </p:cNvSpPr>
          <p:nvPr>
            <p:ph idx="1"/>
          </p:nvPr>
        </p:nvSpPr>
        <p:spPr/>
        <p:txBody>
          <a:bodyPr vert="horz" lIns="91440" tIns="45720" rIns="91440" bIns="45720" rtlCol="0" anchor="t">
            <a:normAutofit/>
          </a:bodyPr>
          <a:lstStyle/>
          <a:p>
            <a:pPr marL="0" indent="0">
              <a:buNone/>
            </a:pPr>
            <a:endParaRPr lang="en-GB" sz="1000">
              <a:latin typeface="Bahnschrift"/>
            </a:endParaRPr>
          </a:p>
          <a:p>
            <a:pPr marL="514350" indent="-514350">
              <a:buFont typeface="+mj-lt"/>
              <a:buAutoNum type="arabicPeriod"/>
            </a:pPr>
            <a:r>
              <a:rPr lang="en-GB" b="1">
                <a:latin typeface="Bahnschrift"/>
              </a:rPr>
              <a:t>Quick intro to the JSNA</a:t>
            </a:r>
          </a:p>
          <a:p>
            <a:pPr marL="514350" indent="-514350">
              <a:buFont typeface="+mj-lt"/>
              <a:buAutoNum type="arabicPeriod"/>
            </a:pPr>
            <a:r>
              <a:rPr lang="en-GB" b="1">
                <a:latin typeface="Bahnschrift"/>
              </a:rPr>
              <a:t>JSNA process &amp; products</a:t>
            </a:r>
          </a:p>
          <a:p>
            <a:pPr marL="514350" indent="-514350">
              <a:buFont typeface="+mj-lt"/>
              <a:buAutoNum type="arabicPeriod"/>
            </a:pPr>
            <a:r>
              <a:rPr lang="en-GB" b="1">
                <a:latin typeface="Bahnschrift"/>
              </a:rPr>
              <a:t>Joint working with community safety</a:t>
            </a:r>
          </a:p>
          <a:p>
            <a:pPr marL="514350" indent="-514350">
              <a:buFont typeface="+mj-lt"/>
              <a:buAutoNum type="arabicPeriod"/>
            </a:pPr>
            <a:r>
              <a:rPr lang="en-GB" b="1">
                <a:latin typeface="Bahnschrift"/>
              </a:rPr>
              <a:t>Positive outcomes</a:t>
            </a:r>
          </a:p>
          <a:p>
            <a:pPr marL="0" indent="0">
              <a:buNone/>
            </a:pPr>
            <a:endParaRPr lang="en-GB" sz="100">
              <a:latin typeface="Bahnschrift"/>
            </a:endParaRPr>
          </a:p>
        </p:txBody>
      </p:sp>
      <p:sp>
        <p:nvSpPr>
          <p:cNvPr id="4" name="Slide Number Placeholder 3">
            <a:extLst>
              <a:ext uri="{FF2B5EF4-FFF2-40B4-BE49-F238E27FC236}">
                <a16:creationId xmlns:a16="http://schemas.microsoft.com/office/drawing/2014/main" id="{31F5F141-8B04-4A24-BF79-E12072F7AD8F}"/>
              </a:ext>
            </a:extLst>
          </p:cNvPr>
          <p:cNvSpPr>
            <a:spLocks noGrp="1"/>
          </p:cNvSpPr>
          <p:nvPr>
            <p:ph type="sldNum" sz="quarter" idx="12"/>
          </p:nvPr>
        </p:nvSpPr>
        <p:spPr/>
        <p:txBody>
          <a:bodyPr/>
          <a:lstStyle/>
          <a:p>
            <a:fld id="{68EA4416-F331-4059-B1E1-CFB0BC879A87}" type="slidenum">
              <a:rPr lang="en-GB" smtClean="0"/>
              <a:t>2</a:t>
            </a:fld>
            <a:endParaRPr lang="en-GB"/>
          </a:p>
        </p:txBody>
      </p:sp>
      <p:sp>
        <p:nvSpPr>
          <p:cNvPr id="6" name="Rectangle 5">
            <a:extLst>
              <a:ext uri="{FF2B5EF4-FFF2-40B4-BE49-F238E27FC236}">
                <a16:creationId xmlns:a16="http://schemas.microsoft.com/office/drawing/2014/main" id="{641A70FB-3F3A-43F3-8084-81ACD0018DAC}"/>
              </a:ext>
            </a:extLst>
          </p:cNvPr>
          <p:cNvSpPr/>
          <p:nvPr/>
        </p:nvSpPr>
        <p:spPr>
          <a:xfrm>
            <a:off x="7752522" y="6327866"/>
            <a:ext cx="1699591" cy="530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E306A6F7-D532-4E1C-824F-56DE9E90415D}"/>
              </a:ext>
            </a:extLst>
          </p:cNvPr>
          <p:cNvSpPr txBox="1"/>
          <p:nvPr/>
        </p:nvSpPr>
        <p:spPr>
          <a:xfrm>
            <a:off x="723530" y="6411954"/>
            <a:ext cx="1989647"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Bahnschrift" panose="020B0502040204020203" pitchFamily="34" charset="0"/>
                <a:ea typeface="+mn-ea"/>
                <a:cs typeface="+mn-cs"/>
              </a:rPr>
              <a:t>www.hertshealthevidence.org</a:t>
            </a:r>
            <a:endParaRPr kumimoji="0" lang="en-GB" sz="1050" b="0" i="0" u="none" strike="noStrike" kern="1200" cap="none" spc="0" normalizeH="0" baseline="0" noProof="0">
              <a:ln>
                <a:noFill/>
              </a:ln>
              <a:solidFill>
                <a:srgbClr val="F15B74"/>
              </a:solidFill>
              <a:effectLst/>
              <a:uLnTx/>
              <a:uFillTx/>
              <a:latin typeface="Bahnschrift" panose="020B0502040204020203" pitchFamily="34" charset="0"/>
              <a:ea typeface="+mn-ea"/>
              <a:cs typeface="+mn-cs"/>
            </a:endParaRPr>
          </a:p>
        </p:txBody>
      </p:sp>
      <p:pic>
        <p:nvPicPr>
          <p:cNvPr id="5" name="Audio 4">
            <a:hlinkClick r:id="" action="ppaction://media"/>
            <a:extLst>
              <a:ext uri="{FF2B5EF4-FFF2-40B4-BE49-F238E27FC236}">
                <a16:creationId xmlns:a16="http://schemas.microsoft.com/office/drawing/2014/main" id="{77DD279A-7707-14FC-7717-64E27EF58A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79418452"/>
      </p:ext>
    </p:extLst>
  </p:cSld>
  <p:clrMapOvr>
    <a:masterClrMapping/>
  </p:clrMapOvr>
  <mc:AlternateContent xmlns:mc="http://schemas.openxmlformats.org/markup-compatibility/2006" xmlns:p14="http://schemas.microsoft.com/office/powerpoint/2010/main">
    <mc:Choice Requires="p14">
      <p:transition spd="slow" p14:dur="2000" advTm="19653"/>
    </mc:Choice>
    <mc:Fallback xmlns="">
      <p:transition spd="slow" advTm="19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2B56C-9EE4-4D61-A4AB-16E319387CB7}"/>
              </a:ext>
            </a:extLst>
          </p:cNvPr>
          <p:cNvSpPr>
            <a:spLocks noGrp="1"/>
          </p:cNvSpPr>
          <p:nvPr>
            <p:ph type="title"/>
          </p:nvPr>
        </p:nvSpPr>
        <p:spPr/>
        <p:txBody>
          <a:bodyPr/>
          <a:lstStyle/>
          <a:p>
            <a:r>
              <a:rPr lang="en-GB"/>
              <a:t>What is the JSNA?</a:t>
            </a:r>
          </a:p>
        </p:txBody>
      </p:sp>
      <p:sp>
        <p:nvSpPr>
          <p:cNvPr id="4" name="Slide Number Placeholder 3">
            <a:extLst>
              <a:ext uri="{FF2B5EF4-FFF2-40B4-BE49-F238E27FC236}">
                <a16:creationId xmlns:a16="http://schemas.microsoft.com/office/drawing/2014/main" id="{31F5F141-8B04-4A24-BF79-E12072F7AD8F}"/>
              </a:ext>
            </a:extLst>
          </p:cNvPr>
          <p:cNvSpPr>
            <a:spLocks noGrp="1"/>
          </p:cNvSpPr>
          <p:nvPr>
            <p:ph type="sldNum" sz="quarter" idx="12"/>
          </p:nvPr>
        </p:nvSpPr>
        <p:spPr/>
        <p:txBody>
          <a:bodyPr/>
          <a:lstStyle/>
          <a:p>
            <a:fld id="{68EA4416-F331-4059-B1E1-CFB0BC879A87}" type="slidenum">
              <a:rPr lang="en-GB" smtClean="0"/>
              <a:t>3</a:t>
            </a:fld>
            <a:endParaRPr lang="en-GB"/>
          </a:p>
        </p:txBody>
      </p:sp>
      <p:sp>
        <p:nvSpPr>
          <p:cNvPr id="6" name="Rectangle 5">
            <a:extLst>
              <a:ext uri="{FF2B5EF4-FFF2-40B4-BE49-F238E27FC236}">
                <a16:creationId xmlns:a16="http://schemas.microsoft.com/office/drawing/2014/main" id="{641A70FB-3F3A-43F3-8084-81ACD0018DAC}"/>
              </a:ext>
            </a:extLst>
          </p:cNvPr>
          <p:cNvSpPr/>
          <p:nvPr/>
        </p:nvSpPr>
        <p:spPr>
          <a:xfrm>
            <a:off x="7752522" y="6327866"/>
            <a:ext cx="1699591" cy="530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E306A6F7-D532-4E1C-824F-56DE9E90415D}"/>
              </a:ext>
            </a:extLst>
          </p:cNvPr>
          <p:cNvSpPr txBox="1"/>
          <p:nvPr/>
        </p:nvSpPr>
        <p:spPr>
          <a:xfrm>
            <a:off x="723530" y="6411954"/>
            <a:ext cx="1989647"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Bahnschrift" panose="020B0502040204020203" pitchFamily="34" charset="0"/>
                <a:ea typeface="+mn-ea"/>
                <a:cs typeface="+mn-cs"/>
              </a:rPr>
              <a:t>www.hertshealthevidence.org</a:t>
            </a:r>
            <a:endParaRPr kumimoji="0" lang="en-GB" sz="1050" b="0" i="0" u="none" strike="noStrike" kern="1200" cap="none" spc="0" normalizeH="0" baseline="0" noProof="0">
              <a:ln>
                <a:noFill/>
              </a:ln>
              <a:solidFill>
                <a:srgbClr val="F15B74"/>
              </a:solidFill>
              <a:effectLst/>
              <a:uLnTx/>
              <a:uFillTx/>
              <a:latin typeface="Bahnschrift" panose="020B0502040204020203" pitchFamily="34" charset="0"/>
              <a:ea typeface="+mn-ea"/>
              <a:cs typeface="+mn-cs"/>
            </a:endParaRPr>
          </a:p>
        </p:txBody>
      </p:sp>
      <p:sp>
        <p:nvSpPr>
          <p:cNvPr id="8" name="Content Placeholder 7">
            <a:extLst>
              <a:ext uri="{FF2B5EF4-FFF2-40B4-BE49-F238E27FC236}">
                <a16:creationId xmlns:a16="http://schemas.microsoft.com/office/drawing/2014/main" id="{979C4137-8368-CC4F-5A86-B9BB88D8831C}"/>
              </a:ext>
            </a:extLst>
          </p:cNvPr>
          <p:cNvSpPr>
            <a:spLocks noGrp="1"/>
          </p:cNvSpPr>
          <p:nvPr>
            <p:ph idx="1"/>
          </p:nvPr>
        </p:nvSpPr>
        <p:spPr>
          <a:xfrm>
            <a:off x="798656" y="1666876"/>
            <a:ext cx="6944392" cy="4486275"/>
          </a:xfrm>
        </p:spPr>
        <p:txBody>
          <a:bodyPr>
            <a:normAutofit/>
          </a:bodyPr>
          <a:lstStyle/>
          <a:p>
            <a:pPr marL="0" indent="0" algn="l">
              <a:buNone/>
            </a:pPr>
            <a:r>
              <a:rPr lang="en-GB" sz="2400">
                <a:effectLst/>
                <a:cs typeface="Calibri" panose="020F0502020204030204" pitchFamily="34" charset="0"/>
              </a:rPr>
              <a:t>Hertfordshire's Joint Strategic Needs Assessment (JSNA) looks at the specific </a:t>
            </a:r>
            <a:r>
              <a:rPr lang="en-GB" sz="2400" b="1">
                <a:effectLst/>
                <a:cs typeface="Calibri" panose="020F0502020204030204" pitchFamily="34" charset="0"/>
              </a:rPr>
              <a:t>health and social care needs of our local population </a:t>
            </a:r>
            <a:r>
              <a:rPr lang="en-GB" sz="2400">
                <a:effectLst/>
                <a:cs typeface="Calibri" panose="020F0502020204030204" pitchFamily="34" charset="0"/>
              </a:rPr>
              <a:t>and highlights areas of inequality. It helps public bodies decide what type of local services to commission.</a:t>
            </a:r>
          </a:p>
          <a:p>
            <a:pPr algn="l"/>
            <a:endParaRPr lang="en-GB" sz="2400">
              <a:cs typeface="Calibri" panose="020F0502020204030204" pitchFamily="34" charset="0"/>
            </a:endParaRPr>
          </a:p>
          <a:p>
            <a:pPr marL="0" indent="0" algn="l">
              <a:buNone/>
            </a:pPr>
            <a:r>
              <a:rPr lang="en-GB" sz="2400">
                <a:effectLst/>
                <a:cs typeface="Calibri" panose="020F0502020204030204" pitchFamily="34" charset="0"/>
              </a:rPr>
              <a:t>The JSNA comprises a variety of needs assessments, each looking at a different issue. They are </a:t>
            </a:r>
            <a:r>
              <a:rPr lang="en-GB" sz="2400" b="1">
                <a:effectLst/>
                <a:cs typeface="Calibri" panose="020F0502020204030204" pitchFamily="34" charset="0"/>
              </a:rPr>
              <a:t>regularly updated to reflect the changing needs of the local population</a:t>
            </a:r>
            <a:r>
              <a:rPr lang="en-GB" sz="2400">
                <a:effectLst/>
                <a:cs typeface="Calibri" panose="020F0502020204030204" pitchFamily="34" charset="0"/>
              </a:rPr>
              <a:t>.</a:t>
            </a:r>
            <a:endParaRPr lang="en-GB" sz="1800">
              <a:effectLst/>
              <a:cs typeface="Calibri" panose="020F0502020204030204" pitchFamily="34" charset="0"/>
            </a:endParaRPr>
          </a:p>
          <a:p>
            <a:endParaRPr lang="en-GB"/>
          </a:p>
        </p:txBody>
      </p:sp>
      <p:pic>
        <p:nvPicPr>
          <p:cNvPr id="12" name="Picture 2" descr="Hertfordshire JSNA Logo">
            <a:extLst>
              <a:ext uri="{FF2B5EF4-FFF2-40B4-BE49-F238E27FC236}">
                <a16:creationId xmlns:a16="http://schemas.microsoft.com/office/drawing/2014/main" id="{3228DA56-FAF3-4951-B7BA-290EE836B40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80794" y="937385"/>
            <a:ext cx="3429487" cy="23783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12D64F69-2F18-43D7-96AF-9D195962E428}"/>
              </a:ext>
            </a:extLst>
          </p:cNvPr>
          <p:cNvPicPr>
            <a:picLocks noChangeAspect="1"/>
          </p:cNvPicPr>
          <p:nvPr/>
        </p:nvPicPr>
        <p:blipFill>
          <a:blip r:embed="rId6"/>
          <a:stretch>
            <a:fillRect/>
          </a:stretch>
        </p:blipFill>
        <p:spPr>
          <a:xfrm>
            <a:off x="7277050" y="3258427"/>
            <a:ext cx="2322459" cy="1168919"/>
          </a:xfrm>
          <a:prstGeom prst="rect">
            <a:avLst/>
          </a:prstGeom>
        </p:spPr>
      </p:pic>
      <p:pic>
        <p:nvPicPr>
          <p:cNvPr id="14" name="Picture 13" descr="JSNA Lite Bite Logo">
            <a:extLst>
              <a:ext uri="{FF2B5EF4-FFF2-40B4-BE49-F238E27FC236}">
                <a16:creationId xmlns:a16="http://schemas.microsoft.com/office/drawing/2014/main" id="{DDA8C56D-BDF4-4ED5-A629-A47F071EDD68}"/>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15300" y="4622051"/>
            <a:ext cx="2234491" cy="1059672"/>
          </a:xfrm>
          <a:prstGeom prst="rect">
            <a:avLst/>
          </a:prstGeom>
          <a:noFill/>
          <a:ln>
            <a:noFill/>
          </a:ln>
        </p:spPr>
      </p:pic>
      <p:pic>
        <p:nvPicPr>
          <p:cNvPr id="3" name="Audio 2">
            <a:hlinkClick r:id="" action="ppaction://media"/>
            <a:extLst>
              <a:ext uri="{FF2B5EF4-FFF2-40B4-BE49-F238E27FC236}">
                <a16:creationId xmlns:a16="http://schemas.microsoft.com/office/drawing/2014/main" id="{D5590888-87B5-3B02-2C3D-599D07E75E9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51477298"/>
      </p:ext>
    </p:extLst>
  </p:cSld>
  <p:clrMapOvr>
    <a:masterClrMapping/>
  </p:clrMapOvr>
  <mc:AlternateContent xmlns:mc="http://schemas.openxmlformats.org/markup-compatibility/2006" xmlns:p14="http://schemas.microsoft.com/office/powerpoint/2010/main">
    <mc:Choice Requires="p14">
      <p:transition spd="slow" p14:dur="2000" advTm="41238"/>
    </mc:Choice>
    <mc:Fallback xmlns="">
      <p:transition spd="slow" advTm="41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2B56C-9EE4-4D61-A4AB-16E319387CB7}"/>
              </a:ext>
            </a:extLst>
          </p:cNvPr>
          <p:cNvSpPr>
            <a:spLocks noGrp="1"/>
          </p:cNvSpPr>
          <p:nvPr>
            <p:ph type="title"/>
          </p:nvPr>
        </p:nvSpPr>
        <p:spPr/>
        <p:txBody>
          <a:bodyPr/>
          <a:lstStyle/>
          <a:p>
            <a:r>
              <a:rPr lang="en-GB"/>
              <a:t>Responsibility for the JSNA</a:t>
            </a:r>
          </a:p>
        </p:txBody>
      </p:sp>
      <p:sp>
        <p:nvSpPr>
          <p:cNvPr id="3" name="Content Placeholder 2">
            <a:extLst>
              <a:ext uri="{FF2B5EF4-FFF2-40B4-BE49-F238E27FC236}">
                <a16:creationId xmlns:a16="http://schemas.microsoft.com/office/drawing/2014/main" id="{9BA9E37D-4294-47FE-99F4-4131165BE352}"/>
              </a:ext>
            </a:extLst>
          </p:cNvPr>
          <p:cNvSpPr>
            <a:spLocks noGrp="1"/>
          </p:cNvSpPr>
          <p:nvPr>
            <p:ph idx="1"/>
          </p:nvPr>
        </p:nvSpPr>
        <p:spPr>
          <a:xfrm>
            <a:off x="710408" y="1539768"/>
            <a:ext cx="7328517" cy="4351338"/>
          </a:xfrm>
        </p:spPr>
        <p:txBody>
          <a:bodyPr>
            <a:normAutofit fontScale="92500" lnSpcReduction="10000"/>
          </a:bodyPr>
          <a:lstStyle/>
          <a:p>
            <a:r>
              <a:rPr lang="en-GB" sz="2600"/>
              <a:t>The JSNA is the responsibility of Hertfordshire’s </a:t>
            </a:r>
            <a:r>
              <a:rPr lang="en-GB" sz="2600" b="1"/>
              <a:t>Health &amp; Wellbeing Board</a:t>
            </a:r>
          </a:p>
          <a:p>
            <a:endParaRPr lang="en-US" sz="2600"/>
          </a:p>
          <a:p>
            <a:r>
              <a:rPr lang="en-US" sz="2600"/>
              <a:t>The Health &amp; Wellbeing Board brings together the NHS, public health, adult social care, children’s services, elected representatives and Hertfordshire Healthwatch to plan how best to meet the needs of Hertfordshire’s population and tackle local inequalities in health</a:t>
            </a:r>
            <a:endParaRPr lang="en-GB" sz="2600" b="1"/>
          </a:p>
          <a:p>
            <a:endParaRPr lang="en-GB" sz="2600" b="1"/>
          </a:p>
          <a:p>
            <a:r>
              <a:rPr lang="en-GB" sz="2600" b="1"/>
              <a:t>Public Health Evidence and Intelligence </a:t>
            </a:r>
            <a:r>
              <a:rPr lang="en-GB" sz="2600"/>
              <a:t>team undertake the JSNA process on their behalf</a:t>
            </a:r>
          </a:p>
          <a:p>
            <a:endParaRPr lang="en-GB"/>
          </a:p>
        </p:txBody>
      </p:sp>
      <p:sp>
        <p:nvSpPr>
          <p:cNvPr id="4" name="Slide Number Placeholder 3">
            <a:extLst>
              <a:ext uri="{FF2B5EF4-FFF2-40B4-BE49-F238E27FC236}">
                <a16:creationId xmlns:a16="http://schemas.microsoft.com/office/drawing/2014/main" id="{31F5F141-8B04-4A24-BF79-E12072F7AD8F}"/>
              </a:ext>
            </a:extLst>
          </p:cNvPr>
          <p:cNvSpPr>
            <a:spLocks noGrp="1"/>
          </p:cNvSpPr>
          <p:nvPr>
            <p:ph type="sldNum" sz="quarter" idx="12"/>
          </p:nvPr>
        </p:nvSpPr>
        <p:spPr/>
        <p:txBody>
          <a:bodyPr/>
          <a:lstStyle/>
          <a:p>
            <a:fld id="{68EA4416-F331-4059-B1E1-CFB0BC879A87}" type="slidenum">
              <a:rPr lang="en-GB" smtClean="0"/>
              <a:t>4</a:t>
            </a:fld>
            <a:endParaRPr lang="en-GB"/>
          </a:p>
        </p:txBody>
      </p:sp>
      <p:sp>
        <p:nvSpPr>
          <p:cNvPr id="6" name="Rectangle 5">
            <a:extLst>
              <a:ext uri="{FF2B5EF4-FFF2-40B4-BE49-F238E27FC236}">
                <a16:creationId xmlns:a16="http://schemas.microsoft.com/office/drawing/2014/main" id="{641A70FB-3F3A-43F3-8084-81ACD0018DAC}"/>
              </a:ext>
            </a:extLst>
          </p:cNvPr>
          <p:cNvSpPr/>
          <p:nvPr/>
        </p:nvSpPr>
        <p:spPr>
          <a:xfrm>
            <a:off x="7752522" y="6327866"/>
            <a:ext cx="1699591" cy="530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E306A6F7-D532-4E1C-824F-56DE9E90415D}"/>
              </a:ext>
            </a:extLst>
          </p:cNvPr>
          <p:cNvSpPr txBox="1"/>
          <p:nvPr/>
        </p:nvSpPr>
        <p:spPr>
          <a:xfrm>
            <a:off x="723530" y="6411954"/>
            <a:ext cx="1989647"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Bahnschrift" panose="020B0502040204020203" pitchFamily="34" charset="0"/>
                <a:ea typeface="+mn-ea"/>
                <a:cs typeface="+mn-cs"/>
              </a:rPr>
              <a:t>www.hertshealthevidence.org</a:t>
            </a:r>
            <a:endParaRPr kumimoji="0" lang="en-GB" sz="1050" b="0" i="0" u="none" strike="noStrike" kern="1200" cap="none" spc="0" normalizeH="0" baseline="0" noProof="0">
              <a:ln>
                <a:noFill/>
              </a:ln>
              <a:solidFill>
                <a:srgbClr val="F15B74"/>
              </a:solidFill>
              <a:effectLst/>
              <a:uLnTx/>
              <a:uFillTx/>
              <a:latin typeface="Bahnschrift" panose="020B0502040204020203" pitchFamily="34" charset="0"/>
              <a:ea typeface="+mn-ea"/>
              <a:cs typeface="+mn-cs"/>
            </a:endParaRPr>
          </a:p>
        </p:txBody>
      </p:sp>
      <p:pic>
        <p:nvPicPr>
          <p:cNvPr id="8" name="Picture 7">
            <a:extLst>
              <a:ext uri="{FF2B5EF4-FFF2-40B4-BE49-F238E27FC236}">
                <a16:creationId xmlns:a16="http://schemas.microsoft.com/office/drawing/2014/main" id="{124DF41B-9221-4D20-A08B-A8DD49454C6D}"/>
              </a:ext>
            </a:extLst>
          </p:cNvPr>
          <p:cNvPicPr>
            <a:picLocks noChangeAspect="1"/>
          </p:cNvPicPr>
          <p:nvPr/>
        </p:nvPicPr>
        <p:blipFill>
          <a:blip r:embed="rId4"/>
          <a:stretch>
            <a:fillRect/>
          </a:stretch>
        </p:blipFill>
        <p:spPr>
          <a:xfrm>
            <a:off x="7752522" y="1628863"/>
            <a:ext cx="4117370" cy="3600274"/>
          </a:xfrm>
          <a:prstGeom prst="rect">
            <a:avLst/>
          </a:prstGeom>
        </p:spPr>
      </p:pic>
      <p:pic>
        <p:nvPicPr>
          <p:cNvPr id="14" name="Audio 13">
            <a:hlinkClick r:id="" action="ppaction://media"/>
            <a:extLst>
              <a:ext uri="{FF2B5EF4-FFF2-40B4-BE49-F238E27FC236}">
                <a16:creationId xmlns:a16="http://schemas.microsoft.com/office/drawing/2014/main" id="{5B8FB340-1DCD-4468-4C39-00838988A1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0311303"/>
      </p:ext>
    </p:extLst>
  </p:cSld>
  <p:clrMapOvr>
    <a:masterClrMapping/>
  </p:clrMapOvr>
  <mc:AlternateContent xmlns:mc="http://schemas.openxmlformats.org/markup-compatibility/2006" xmlns:p14="http://schemas.microsoft.com/office/powerpoint/2010/main">
    <mc:Choice Requires="p14">
      <p:transition spd="slow" p14:dur="2000" advTm="24922"/>
    </mc:Choice>
    <mc:Fallback xmlns="">
      <p:transition spd="slow" advTm="24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A9E37D-4294-47FE-99F4-4131165BE352}"/>
              </a:ext>
            </a:extLst>
          </p:cNvPr>
          <p:cNvSpPr>
            <a:spLocks noGrp="1"/>
          </p:cNvSpPr>
          <p:nvPr>
            <p:ph idx="1"/>
          </p:nvPr>
        </p:nvSpPr>
        <p:spPr>
          <a:xfrm>
            <a:off x="1015738" y="1764503"/>
            <a:ext cx="3716216" cy="4059082"/>
          </a:xfrm>
        </p:spPr>
        <p:txBody>
          <a:bodyPr vert="horz" lIns="91440" tIns="45720" rIns="91440" bIns="45720" rtlCol="0" anchor="t">
            <a:normAutofit lnSpcReduction="10000"/>
          </a:bodyPr>
          <a:lstStyle/>
          <a:p>
            <a:pPr marL="0" indent="0">
              <a:buNone/>
            </a:pPr>
            <a:r>
              <a:rPr lang="en-GB" b="1">
                <a:latin typeface="Bahnschrift"/>
              </a:rPr>
              <a:t>JSNA products:</a:t>
            </a:r>
            <a:endParaRPr lang="en-GB">
              <a:latin typeface="Bahnschrift"/>
            </a:endParaRPr>
          </a:p>
          <a:p>
            <a:r>
              <a:rPr lang="en-GB" sz="2000">
                <a:latin typeface="Bahnschrift"/>
              </a:rPr>
              <a:t>JSNAs</a:t>
            </a:r>
          </a:p>
          <a:p>
            <a:r>
              <a:rPr lang="en-GB" sz="2000">
                <a:latin typeface="Bahnschrift"/>
              </a:rPr>
              <a:t>JSNA-on-a-page</a:t>
            </a:r>
          </a:p>
          <a:p>
            <a:pPr marL="0" indent="0">
              <a:buNone/>
            </a:pPr>
            <a:r>
              <a:rPr lang="en-GB" sz="2000">
                <a:latin typeface="Bahnschrift"/>
              </a:rPr>
              <a:t>   and accessible version</a:t>
            </a:r>
          </a:p>
          <a:p>
            <a:r>
              <a:rPr lang="en-GB" sz="2000">
                <a:latin typeface="Bahnschrift"/>
              </a:rPr>
              <a:t>Information for </a:t>
            </a:r>
            <a:r>
              <a:rPr lang="en-GB" sz="2000" err="1">
                <a:latin typeface="Bahnschrift"/>
              </a:rPr>
              <a:t>EqIAs</a:t>
            </a:r>
            <a:endParaRPr lang="en-GB" sz="2000">
              <a:latin typeface="Bahnschrift"/>
            </a:endParaRPr>
          </a:p>
          <a:p>
            <a:r>
              <a:rPr lang="en-GB" sz="2000">
                <a:latin typeface="Bahnschrift"/>
              </a:rPr>
              <a:t>Case Studies</a:t>
            </a:r>
          </a:p>
          <a:p>
            <a:r>
              <a:rPr lang="en-GB" sz="2000">
                <a:latin typeface="Bahnschrift"/>
              </a:rPr>
              <a:t>JSNA Briefings</a:t>
            </a:r>
          </a:p>
          <a:p>
            <a:r>
              <a:rPr lang="en-GB" sz="2000">
                <a:latin typeface="Bahnschrift"/>
              </a:rPr>
              <a:t>JSNA Lite Bites</a:t>
            </a:r>
          </a:p>
          <a:p>
            <a:r>
              <a:rPr lang="en-GB" sz="2000">
                <a:latin typeface="Bahnschrift"/>
              </a:rPr>
              <a:t>Infographics</a:t>
            </a:r>
          </a:p>
          <a:p>
            <a:r>
              <a:rPr lang="en-GB" sz="2000">
                <a:latin typeface="Bahnschrift"/>
              </a:rPr>
              <a:t>Bespoke requests (£)</a:t>
            </a:r>
          </a:p>
          <a:p>
            <a:endParaRPr lang="en-GB" b="1"/>
          </a:p>
          <a:p>
            <a:endParaRPr lang="en-GB"/>
          </a:p>
        </p:txBody>
      </p:sp>
      <p:grpSp>
        <p:nvGrpSpPr>
          <p:cNvPr id="22" name="Group 21">
            <a:extLst>
              <a:ext uri="{FF2B5EF4-FFF2-40B4-BE49-F238E27FC236}">
                <a16:creationId xmlns:a16="http://schemas.microsoft.com/office/drawing/2014/main" id="{F1045C27-2CD6-48FC-A814-49937E439AF1}"/>
              </a:ext>
            </a:extLst>
          </p:cNvPr>
          <p:cNvGrpSpPr/>
          <p:nvPr/>
        </p:nvGrpSpPr>
        <p:grpSpPr>
          <a:xfrm rot="164877">
            <a:off x="4826768" y="1570628"/>
            <a:ext cx="6254679" cy="4105385"/>
            <a:chOff x="5023099" y="1398586"/>
            <a:chExt cx="5707057" cy="3495389"/>
          </a:xfrm>
        </p:grpSpPr>
        <p:pic>
          <p:nvPicPr>
            <p:cNvPr id="19" name="Picture 18">
              <a:extLst>
                <a:ext uri="{FF2B5EF4-FFF2-40B4-BE49-F238E27FC236}">
                  <a16:creationId xmlns:a16="http://schemas.microsoft.com/office/drawing/2014/main" id="{6E444080-A2AA-4ADD-84C2-1A5C356B47FC}"/>
                </a:ext>
              </a:extLst>
            </p:cNvPr>
            <p:cNvPicPr>
              <a:picLocks noChangeAspect="1"/>
            </p:cNvPicPr>
            <p:nvPr/>
          </p:nvPicPr>
          <p:blipFill>
            <a:blip r:embed="rId4"/>
            <a:stretch>
              <a:fillRect/>
            </a:stretch>
          </p:blipFill>
          <p:spPr>
            <a:xfrm rot="20248208">
              <a:off x="5023099" y="1849808"/>
              <a:ext cx="2203155" cy="3044167"/>
            </a:xfrm>
            <a:prstGeom prst="rect">
              <a:avLst/>
            </a:prstGeom>
          </p:spPr>
        </p:pic>
        <p:pic>
          <p:nvPicPr>
            <p:cNvPr id="13" name="Picture 12">
              <a:extLst>
                <a:ext uri="{FF2B5EF4-FFF2-40B4-BE49-F238E27FC236}">
                  <a16:creationId xmlns:a16="http://schemas.microsoft.com/office/drawing/2014/main" id="{9DD6B156-1ACE-48D2-95BD-47363AE9CFC1}"/>
                </a:ext>
              </a:extLst>
            </p:cNvPr>
            <p:cNvPicPr>
              <a:picLocks noChangeAspect="1"/>
            </p:cNvPicPr>
            <p:nvPr/>
          </p:nvPicPr>
          <p:blipFill>
            <a:blip r:embed="rId5"/>
            <a:stretch>
              <a:fillRect/>
            </a:stretch>
          </p:blipFill>
          <p:spPr>
            <a:xfrm rot="20743347">
              <a:off x="5621850" y="1581256"/>
              <a:ext cx="2311345" cy="3178702"/>
            </a:xfrm>
            <a:prstGeom prst="rect">
              <a:avLst/>
            </a:prstGeom>
          </p:spPr>
        </p:pic>
        <p:pic>
          <p:nvPicPr>
            <p:cNvPr id="11" name="Picture 10">
              <a:extLst>
                <a:ext uri="{FF2B5EF4-FFF2-40B4-BE49-F238E27FC236}">
                  <a16:creationId xmlns:a16="http://schemas.microsoft.com/office/drawing/2014/main" id="{13EBD8FB-9C24-478D-9C5C-714146464039}"/>
                </a:ext>
              </a:extLst>
            </p:cNvPr>
            <p:cNvPicPr>
              <a:picLocks noChangeAspect="1"/>
            </p:cNvPicPr>
            <p:nvPr/>
          </p:nvPicPr>
          <p:blipFill>
            <a:blip r:embed="rId6"/>
            <a:stretch>
              <a:fillRect/>
            </a:stretch>
          </p:blipFill>
          <p:spPr>
            <a:xfrm rot="21190443">
              <a:off x="6634740" y="1417379"/>
              <a:ext cx="2386700" cy="3264120"/>
            </a:xfrm>
            <a:prstGeom prst="rect">
              <a:avLst/>
            </a:prstGeom>
          </p:spPr>
        </p:pic>
        <p:pic>
          <p:nvPicPr>
            <p:cNvPr id="17" name="Picture 16">
              <a:extLst>
                <a:ext uri="{FF2B5EF4-FFF2-40B4-BE49-F238E27FC236}">
                  <a16:creationId xmlns:a16="http://schemas.microsoft.com/office/drawing/2014/main" id="{39C6B323-381A-4E93-8626-695E04AB7BC6}"/>
                </a:ext>
              </a:extLst>
            </p:cNvPr>
            <p:cNvPicPr>
              <a:picLocks noChangeAspect="1"/>
            </p:cNvPicPr>
            <p:nvPr/>
          </p:nvPicPr>
          <p:blipFill>
            <a:blip r:embed="rId7"/>
            <a:stretch>
              <a:fillRect/>
            </a:stretch>
          </p:blipFill>
          <p:spPr>
            <a:xfrm rot="173991">
              <a:off x="7442880" y="1398586"/>
              <a:ext cx="2397361" cy="3314605"/>
            </a:xfrm>
            <a:prstGeom prst="rect">
              <a:avLst/>
            </a:prstGeom>
          </p:spPr>
        </p:pic>
        <p:pic>
          <p:nvPicPr>
            <p:cNvPr id="15" name="Picture 14">
              <a:extLst>
                <a:ext uri="{FF2B5EF4-FFF2-40B4-BE49-F238E27FC236}">
                  <a16:creationId xmlns:a16="http://schemas.microsoft.com/office/drawing/2014/main" id="{02315277-12AF-454E-85C0-747D025F0DCA}"/>
                </a:ext>
              </a:extLst>
            </p:cNvPr>
            <p:cNvPicPr>
              <a:picLocks noChangeAspect="1"/>
            </p:cNvPicPr>
            <p:nvPr/>
          </p:nvPicPr>
          <p:blipFill>
            <a:blip r:embed="rId8"/>
            <a:stretch>
              <a:fillRect/>
            </a:stretch>
          </p:blipFill>
          <p:spPr>
            <a:xfrm rot="489858">
              <a:off x="8332161" y="1514323"/>
              <a:ext cx="2397995" cy="3302366"/>
            </a:xfrm>
            <a:prstGeom prst="rect">
              <a:avLst/>
            </a:prstGeom>
          </p:spPr>
        </p:pic>
      </p:grpSp>
      <p:sp>
        <p:nvSpPr>
          <p:cNvPr id="2" name="Title 1">
            <a:extLst>
              <a:ext uri="{FF2B5EF4-FFF2-40B4-BE49-F238E27FC236}">
                <a16:creationId xmlns:a16="http://schemas.microsoft.com/office/drawing/2014/main" id="{70E2B56C-9EE4-4D61-A4AB-16E319387CB7}"/>
              </a:ext>
            </a:extLst>
          </p:cNvPr>
          <p:cNvSpPr>
            <a:spLocks noGrp="1"/>
          </p:cNvSpPr>
          <p:nvPr>
            <p:ph type="title"/>
          </p:nvPr>
        </p:nvSpPr>
        <p:spPr>
          <a:xfrm>
            <a:off x="776294" y="306621"/>
            <a:ext cx="10515600" cy="1325563"/>
          </a:xfrm>
        </p:spPr>
        <p:txBody>
          <a:bodyPr/>
          <a:lstStyle/>
          <a:p>
            <a:r>
              <a:rPr lang="en-GB">
                <a:latin typeface="Bahnschrift"/>
              </a:rPr>
              <a:t>What do we do – JSNA products</a:t>
            </a:r>
            <a:endParaRPr lang="en-GB"/>
          </a:p>
        </p:txBody>
      </p:sp>
      <p:sp>
        <p:nvSpPr>
          <p:cNvPr id="4" name="Slide Number Placeholder 3">
            <a:extLst>
              <a:ext uri="{FF2B5EF4-FFF2-40B4-BE49-F238E27FC236}">
                <a16:creationId xmlns:a16="http://schemas.microsoft.com/office/drawing/2014/main" id="{31F5F141-8B04-4A24-BF79-E12072F7AD8F}"/>
              </a:ext>
            </a:extLst>
          </p:cNvPr>
          <p:cNvSpPr>
            <a:spLocks noGrp="1"/>
          </p:cNvSpPr>
          <p:nvPr>
            <p:ph type="sldNum" sz="quarter" idx="12"/>
          </p:nvPr>
        </p:nvSpPr>
        <p:spPr/>
        <p:txBody>
          <a:bodyPr/>
          <a:lstStyle/>
          <a:p>
            <a:fld id="{68EA4416-F331-4059-B1E1-CFB0BC879A87}" type="slidenum">
              <a:rPr lang="en-GB" smtClean="0"/>
              <a:t>5</a:t>
            </a:fld>
            <a:endParaRPr lang="en-GB"/>
          </a:p>
        </p:txBody>
      </p:sp>
      <p:sp>
        <p:nvSpPr>
          <p:cNvPr id="6" name="Rectangle 5">
            <a:extLst>
              <a:ext uri="{FF2B5EF4-FFF2-40B4-BE49-F238E27FC236}">
                <a16:creationId xmlns:a16="http://schemas.microsoft.com/office/drawing/2014/main" id="{641A70FB-3F3A-43F3-8084-81ACD0018DAC}"/>
              </a:ext>
            </a:extLst>
          </p:cNvPr>
          <p:cNvSpPr/>
          <p:nvPr/>
        </p:nvSpPr>
        <p:spPr>
          <a:xfrm>
            <a:off x="7752522" y="6327866"/>
            <a:ext cx="1699591" cy="530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E306A6F7-D532-4E1C-824F-56DE9E90415D}"/>
              </a:ext>
            </a:extLst>
          </p:cNvPr>
          <p:cNvSpPr txBox="1"/>
          <p:nvPr/>
        </p:nvSpPr>
        <p:spPr>
          <a:xfrm>
            <a:off x="723530" y="6411954"/>
            <a:ext cx="1989647"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Bahnschrift" panose="020B0502040204020203" pitchFamily="34" charset="0"/>
                <a:ea typeface="+mn-ea"/>
                <a:cs typeface="+mn-cs"/>
              </a:rPr>
              <a:t>www.hertshealthevidence.org</a:t>
            </a:r>
            <a:endParaRPr kumimoji="0" lang="en-GB" sz="1050" b="0" i="0" u="none" strike="noStrike" kern="1200" cap="none" spc="0" normalizeH="0" baseline="0" noProof="0">
              <a:ln>
                <a:noFill/>
              </a:ln>
              <a:solidFill>
                <a:srgbClr val="F15B74"/>
              </a:solidFill>
              <a:effectLst/>
              <a:uLnTx/>
              <a:uFillTx/>
              <a:latin typeface="Bahnschrift" panose="020B0502040204020203" pitchFamily="34" charset="0"/>
              <a:ea typeface="+mn-ea"/>
              <a:cs typeface="+mn-cs"/>
            </a:endParaRPr>
          </a:p>
        </p:txBody>
      </p:sp>
      <p:pic>
        <p:nvPicPr>
          <p:cNvPr id="25" name="Audio 24">
            <a:hlinkClick r:id="" action="ppaction://media"/>
            <a:extLst>
              <a:ext uri="{FF2B5EF4-FFF2-40B4-BE49-F238E27FC236}">
                <a16:creationId xmlns:a16="http://schemas.microsoft.com/office/drawing/2014/main" id="{2C6B3879-DEE3-2464-402B-1510AF68A73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90693090"/>
      </p:ext>
    </p:extLst>
  </p:cSld>
  <p:clrMapOvr>
    <a:masterClrMapping/>
  </p:clrMapOvr>
  <mc:AlternateContent xmlns:mc="http://schemas.openxmlformats.org/markup-compatibility/2006" xmlns:p14="http://schemas.microsoft.com/office/powerpoint/2010/main">
    <mc:Choice Requires="p14">
      <p:transition spd="slow" p14:dur="2000" advTm="38130"/>
    </mc:Choice>
    <mc:Fallback xmlns="">
      <p:transition spd="slow" advTm="38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2B56C-9EE4-4D61-A4AB-16E319387CB7}"/>
              </a:ext>
            </a:extLst>
          </p:cNvPr>
          <p:cNvSpPr>
            <a:spLocks noGrp="1"/>
          </p:cNvSpPr>
          <p:nvPr>
            <p:ph type="title"/>
          </p:nvPr>
        </p:nvSpPr>
        <p:spPr/>
        <p:txBody>
          <a:bodyPr/>
          <a:lstStyle/>
          <a:p>
            <a:r>
              <a:rPr lang="en-GB"/>
              <a:t>What is included in a full JSNA report?</a:t>
            </a:r>
          </a:p>
        </p:txBody>
      </p:sp>
      <p:sp>
        <p:nvSpPr>
          <p:cNvPr id="3" name="Content Placeholder 2">
            <a:extLst>
              <a:ext uri="{FF2B5EF4-FFF2-40B4-BE49-F238E27FC236}">
                <a16:creationId xmlns:a16="http://schemas.microsoft.com/office/drawing/2014/main" id="{9BA9E37D-4294-47FE-99F4-4131165BE352}"/>
              </a:ext>
            </a:extLst>
          </p:cNvPr>
          <p:cNvSpPr>
            <a:spLocks noGrp="1"/>
          </p:cNvSpPr>
          <p:nvPr>
            <p:ph idx="1"/>
          </p:nvPr>
        </p:nvSpPr>
        <p:spPr>
          <a:xfrm>
            <a:off x="743880" y="1781135"/>
            <a:ext cx="10704240" cy="4351338"/>
          </a:xfrm>
        </p:spPr>
        <p:txBody>
          <a:bodyPr>
            <a:normAutofit/>
          </a:bodyPr>
          <a:lstStyle/>
          <a:p>
            <a:pPr marL="342900" indent="-342900">
              <a:buFont typeface="Arial" panose="020B0604020202020204" pitchFamily="34" charset="0"/>
              <a:buChar char="•"/>
            </a:pPr>
            <a:r>
              <a:rPr lang="en-GB" sz="2000" b="0" dirty="0"/>
              <a:t>A JSNA report outlines specific problems that can arise from a particular health topic.</a:t>
            </a:r>
          </a:p>
          <a:p>
            <a:pPr marL="342900" indent="-342900">
              <a:buFont typeface="Arial" panose="020B0604020202020204" pitchFamily="34" charset="0"/>
              <a:buChar char="•"/>
            </a:pPr>
            <a:r>
              <a:rPr lang="en-GB" sz="2000" b="0" dirty="0"/>
              <a:t>Identifies the </a:t>
            </a:r>
            <a:r>
              <a:rPr lang="en-GB" sz="2000" b="1" dirty="0"/>
              <a:t>causes and risk factors </a:t>
            </a:r>
            <a:r>
              <a:rPr lang="en-GB" sz="2000" b="0" dirty="0"/>
              <a:t>and then </a:t>
            </a:r>
            <a:r>
              <a:rPr lang="en-GB" sz="2000" b="1" dirty="0"/>
              <a:t>propose solutions </a:t>
            </a:r>
            <a:r>
              <a:rPr lang="en-GB" sz="2000" b="0" dirty="0"/>
              <a:t>through analysis of quantitative and qualitative data available</a:t>
            </a:r>
          </a:p>
          <a:p>
            <a:pPr marL="342900" indent="-342900">
              <a:buFont typeface="Arial" panose="020B0604020202020204" pitchFamily="34" charset="0"/>
              <a:buChar char="•"/>
            </a:pPr>
            <a:endParaRPr lang="en-GB" sz="2200" b="0" dirty="0"/>
          </a:p>
          <a:p>
            <a:endParaRPr lang="en-GB" dirty="0"/>
          </a:p>
        </p:txBody>
      </p:sp>
      <p:sp>
        <p:nvSpPr>
          <p:cNvPr id="4" name="Slide Number Placeholder 3">
            <a:extLst>
              <a:ext uri="{FF2B5EF4-FFF2-40B4-BE49-F238E27FC236}">
                <a16:creationId xmlns:a16="http://schemas.microsoft.com/office/drawing/2014/main" id="{31F5F141-8B04-4A24-BF79-E12072F7AD8F}"/>
              </a:ext>
            </a:extLst>
          </p:cNvPr>
          <p:cNvSpPr>
            <a:spLocks noGrp="1"/>
          </p:cNvSpPr>
          <p:nvPr>
            <p:ph type="sldNum" sz="quarter" idx="12"/>
          </p:nvPr>
        </p:nvSpPr>
        <p:spPr/>
        <p:txBody>
          <a:bodyPr/>
          <a:lstStyle/>
          <a:p>
            <a:fld id="{68EA4416-F331-4059-B1E1-CFB0BC879A87}" type="slidenum">
              <a:rPr lang="en-GB" smtClean="0"/>
              <a:t>6</a:t>
            </a:fld>
            <a:endParaRPr lang="en-GB"/>
          </a:p>
        </p:txBody>
      </p:sp>
      <p:sp>
        <p:nvSpPr>
          <p:cNvPr id="6" name="Rectangle 5">
            <a:extLst>
              <a:ext uri="{FF2B5EF4-FFF2-40B4-BE49-F238E27FC236}">
                <a16:creationId xmlns:a16="http://schemas.microsoft.com/office/drawing/2014/main" id="{641A70FB-3F3A-43F3-8084-81ACD0018DAC}"/>
              </a:ext>
            </a:extLst>
          </p:cNvPr>
          <p:cNvSpPr/>
          <p:nvPr/>
        </p:nvSpPr>
        <p:spPr>
          <a:xfrm>
            <a:off x="7752522" y="6327866"/>
            <a:ext cx="1699591" cy="530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E306A6F7-D532-4E1C-824F-56DE9E90415D}"/>
              </a:ext>
            </a:extLst>
          </p:cNvPr>
          <p:cNvSpPr txBox="1"/>
          <p:nvPr/>
        </p:nvSpPr>
        <p:spPr>
          <a:xfrm>
            <a:off x="723530" y="6411954"/>
            <a:ext cx="1989647"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Bahnschrift" panose="020B0502040204020203" pitchFamily="34" charset="0"/>
                <a:ea typeface="+mn-ea"/>
                <a:cs typeface="+mn-cs"/>
              </a:rPr>
              <a:t>www.hertshealthevidence.org</a:t>
            </a:r>
            <a:endParaRPr kumimoji="0" lang="en-GB" sz="1050" b="0" i="0" u="none" strike="noStrike" kern="1200" cap="none" spc="0" normalizeH="0" baseline="0" noProof="0">
              <a:ln>
                <a:noFill/>
              </a:ln>
              <a:solidFill>
                <a:srgbClr val="F15B74"/>
              </a:solidFill>
              <a:effectLst/>
              <a:uLnTx/>
              <a:uFillTx/>
              <a:latin typeface="Bahnschrift" panose="020B0502040204020203" pitchFamily="34" charset="0"/>
              <a:ea typeface="+mn-ea"/>
              <a:cs typeface="+mn-cs"/>
            </a:endParaRPr>
          </a:p>
        </p:txBody>
      </p:sp>
      <p:sp>
        <p:nvSpPr>
          <p:cNvPr id="13" name="TextBox 12">
            <a:extLst>
              <a:ext uri="{FF2B5EF4-FFF2-40B4-BE49-F238E27FC236}">
                <a16:creationId xmlns:a16="http://schemas.microsoft.com/office/drawing/2014/main" id="{539DDDA1-E0AF-46D9-9920-A1E62F4E3C64}"/>
              </a:ext>
            </a:extLst>
          </p:cNvPr>
          <p:cNvSpPr txBox="1"/>
          <p:nvPr/>
        </p:nvSpPr>
        <p:spPr>
          <a:xfrm>
            <a:off x="723530" y="3052140"/>
            <a:ext cx="6013534" cy="2339102"/>
          </a:xfrm>
          <a:prstGeom prst="rect">
            <a:avLst/>
          </a:prstGeom>
          <a:noFill/>
        </p:spPr>
        <p:txBody>
          <a:bodyPr wrap="square" rtlCol="0">
            <a:spAutoFit/>
          </a:bodyPr>
          <a:lstStyle/>
          <a:p>
            <a:pPr marL="342900" indent="-342900">
              <a:buFont typeface="Arial" panose="020B0604020202020204" pitchFamily="34" charset="0"/>
              <a:buChar char="•"/>
            </a:pPr>
            <a:r>
              <a:rPr lang="en-GB" sz="2000">
                <a:latin typeface="Bahnschrift" panose="020B0502040204020203" pitchFamily="34" charset="0"/>
              </a:rPr>
              <a:t>S</a:t>
            </a:r>
            <a:r>
              <a:rPr lang="en-GB" sz="2000" b="0">
                <a:latin typeface="Bahnschrift" panose="020B0502040204020203" pitchFamily="34" charset="0"/>
              </a:rPr>
              <a:t>ets out </a:t>
            </a:r>
            <a:r>
              <a:rPr lang="en-GB" sz="2000" b="1">
                <a:latin typeface="Bahnschrift" panose="020B0502040204020203" pitchFamily="34" charset="0"/>
              </a:rPr>
              <a:t>recommendations</a:t>
            </a:r>
            <a:r>
              <a:rPr lang="en-GB" sz="2000" b="0">
                <a:latin typeface="Bahnschrift" panose="020B0502040204020203" pitchFamily="34" charset="0"/>
              </a:rPr>
              <a:t> that give the ‘so what?’ for commissioning and decision making</a:t>
            </a:r>
          </a:p>
          <a:p>
            <a:endParaRPr lang="en-GB" sz="800" b="0">
              <a:latin typeface="Bahnschrift" panose="020B0502040204020203" pitchFamily="34" charset="0"/>
            </a:endParaRPr>
          </a:p>
          <a:p>
            <a:pPr marL="342900" indent="-342900">
              <a:buFont typeface="Arial" panose="020B0604020202020204" pitchFamily="34" charset="0"/>
              <a:buChar char="•"/>
            </a:pPr>
            <a:r>
              <a:rPr lang="en-GB" sz="2000">
                <a:latin typeface="Bahnschrift" panose="020B0502040204020203" pitchFamily="34" charset="0"/>
              </a:rPr>
              <a:t>P</a:t>
            </a:r>
            <a:r>
              <a:rPr lang="en-GB" sz="2000" b="0">
                <a:latin typeface="Bahnschrift" panose="020B0502040204020203" pitchFamily="34" charset="0"/>
              </a:rPr>
              <a:t>urpose is to </a:t>
            </a:r>
            <a:r>
              <a:rPr lang="en-GB" sz="2000" b="1">
                <a:latin typeface="Bahnschrift" panose="020B0502040204020203" pitchFamily="34" charset="0"/>
              </a:rPr>
              <a:t>facilitate evidence-based commissioning </a:t>
            </a:r>
            <a:r>
              <a:rPr lang="en-GB" sz="2000" b="0">
                <a:latin typeface="Bahnschrift" panose="020B0502040204020203" pitchFamily="34" charset="0"/>
              </a:rPr>
              <a:t>– ensuring services meet the population’s needs in a way that makes the optimum use of available resources</a:t>
            </a:r>
          </a:p>
          <a:p>
            <a:pPr marL="285750" indent="-285750" algn="l">
              <a:buFont typeface="Arial" panose="020B0604020202020204" pitchFamily="34" charset="0"/>
              <a:buChar char="•"/>
            </a:pPr>
            <a:endParaRPr lang="en-GB">
              <a:solidFill>
                <a:schemeClr val="bg1"/>
              </a:solidFill>
              <a:latin typeface="Bahnschrift" panose="020B0502040204020203" pitchFamily="34" charset="0"/>
            </a:endParaRPr>
          </a:p>
        </p:txBody>
      </p:sp>
      <p:grpSp>
        <p:nvGrpSpPr>
          <p:cNvPr id="20" name="Group 19">
            <a:extLst>
              <a:ext uri="{FF2B5EF4-FFF2-40B4-BE49-F238E27FC236}">
                <a16:creationId xmlns:a16="http://schemas.microsoft.com/office/drawing/2014/main" id="{AAE1BB1A-D162-4E78-9505-2839D9C2AAF1}"/>
              </a:ext>
            </a:extLst>
          </p:cNvPr>
          <p:cNvGrpSpPr/>
          <p:nvPr/>
        </p:nvGrpSpPr>
        <p:grpSpPr>
          <a:xfrm>
            <a:off x="6718981" y="2647950"/>
            <a:ext cx="4597400" cy="3147483"/>
            <a:chOff x="6804067" y="2486025"/>
            <a:chExt cx="4597400" cy="3147483"/>
          </a:xfrm>
        </p:grpSpPr>
        <p:graphicFrame>
          <p:nvGraphicFramePr>
            <p:cNvPr id="12" name="Diagram 11">
              <a:extLst>
                <a:ext uri="{FF2B5EF4-FFF2-40B4-BE49-F238E27FC236}">
                  <a16:creationId xmlns:a16="http://schemas.microsoft.com/office/drawing/2014/main" id="{7321039E-6456-4BE9-9931-A6586D8DBCEA}"/>
                </a:ext>
              </a:extLst>
            </p:cNvPr>
            <p:cNvGraphicFramePr/>
            <p:nvPr/>
          </p:nvGraphicFramePr>
          <p:xfrm>
            <a:off x="6804067" y="2486025"/>
            <a:ext cx="4597400" cy="314748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4" name="Arrow: Right 13">
              <a:extLst>
                <a:ext uri="{FF2B5EF4-FFF2-40B4-BE49-F238E27FC236}">
                  <a16:creationId xmlns:a16="http://schemas.microsoft.com/office/drawing/2014/main" id="{3EDE863F-409D-4DB9-90E1-F186A98A435C}"/>
                </a:ext>
              </a:extLst>
            </p:cNvPr>
            <p:cNvSpPr/>
            <p:nvPr/>
          </p:nvSpPr>
          <p:spPr>
            <a:xfrm>
              <a:off x="8230084" y="2971800"/>
              <a:ext cx="180975" cy="133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rrow: Right 14">
              <a:extLst>
                <a:ext uri="{FF2B5EF4-FFF2-40B4-BE49-F238E27FC236}">
                  <a16:creationId xmlns:a16="http://schemas.microsoft.com/office/drawing/2014/main" id="{625CFD6D-8BBD-43A8-B50D-B9CF7B931388}"/>
                </a:ext>
              </a:extLst>
            </p:cNvPr>
            <p:cNvSpPr/>
            <p:nvPr/>
          </p:nvSpPr>
          <p:spPr>
            <a:xfrm>
              <a:off x="9815775" y="2971800"/>
              <a:ext cx="180975" cy="133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rrow: Right 15">
              <a:extLst>
                <a:ext uri="{FF2B5EF4-FFF2-40B4-BE49-F238E27FC236}">
                  <a16:creationId xmlns:a16="http://schemas.microsoft.com/office/drawing/2014/main" id="{E5597938-33E0-4A7A-8CF1-840C4009DF37}"/>
                </a:ext>
              </a:extLst>
            </p:cNvPr>
            <p:cNvSpPr/>
            <p:nvPr/>
          </p:nvSpPr>
          <p:spPr>
            <a:xfrm>
              <a:off x="8230084" y="3975854"/>
              <a:ext cx="180975" cy="133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Arrow: Right 16">
              <a:extLst>
                <a:ext uri="{FF2B5EF4-FFF2-40B4-BE49-F238E27FC236}">
                  <a16:creationId xmlns:a16="http://schemas.microsoft.com/office/drawing/2014/main" id="{D3B44A65-95E9-4A50-A919-BD1214041942}"/>
                </a:ext>
              </a:extLst>
            </p:cNvPr>
            <p:cNvSpPr/>
            <p:nvPr/>
          </p:nvSpPr>
          <p:spPr>
            <a:xfrm>
              <a:off x="9815775" y="3956804"/>
              <a:ext cx="180975" cy="133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Arrow: Right 17">
              <a:extLst>
                <a:ext uri="{FF2B5EF4-FFF2-40B4-BE49-F238E27FC236}">
                  <a16:creationId xmlns:a16="http://schemas.microsoft.com/office/drawing/2014/main" id="{07CB6ADA-DED2-4832-9453-010B7E7AE887}"/>
                </a:ext>
              </a:extLst>
            </p:cNvPr>
            <p:cNvSpPr/>
            <p:nvPr/>
          </p:nvSpPr>
          <p:spPr>
            <a:xfrm>
              <a:off x="8230084" y="4970383"/>
              <a:ext cx="180975" cy="133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rrow: Right 18">
              <a:extLst>
                <a:ext uri="{FF2B5EF4-FFF2-40B4-BE49-F238E27FC236}">
                  <a16:creationId xmlns:a16="http://schemas.microsoft.com/office/drawing/2014/main" id="{415E5909-FE72-40A1-BA01-2ECB7DC47CB0}"/>
                </a:ext>
              </a:extLst>
            </p:cNvPr>
            <p:cNvSpPr/>
            <p:nvPr/>
          </p:nvSpPr>
          <p:spPr>
            <a:xfrm>
              <a:off x="9815774" y="4984254"/>
              <a:ext cx="180975" cy="133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3" name="Audio 22">
            <a:hlinkClick r:id="" action="ppaction://media"/>
            <a:extLst>
              <a:ext uri="{FF2B5EF4-FFF2-40B4-BE49-F238E27FC236}">
                <a16:creationId xmlns:a16="http://schemas.microsoft.com/office/drawing/2014/main" id="{393C423D-29E3-A6DC-48E5-D34BC23F2EE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96624633"/>
      </p:ext>
    </p:extLst>
  </p:cSld>
  <p:clrMapOvr>
    <a:masterClrMapping/>
  </p:clrMapOvr>
  <mc:AlternateContent xmlns:mc="http://schemas.openxmlformats.org/markup-compatibility/2006" xmlns:p14="http://schemas.microsoft.com/office/powerpoint/2010/main">
    <mc:Choice Requires="p14">
      <p:transition spd="slow" p14:dur="2000" advTm="42497"/>
    </mc:Choice>
    <mc:Fallback xmlns="">
      <p:transition spd="slow" advTm="42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2B56C-9EE4-4D61-A4AB-16E319387CB7}"/>
              </a:ext>
            </a:extLst>
          </p:cNvPr>
          <p:cNvSpPr>
            <a:spLocks noGrp="1"/>
          </p:cNvSpPr>
          <p:nvPr>
            <p:ph type="title"/>
          </p:nvPr>
        </p:nvSpPr>
        <p:spPr/>
        <p:txBody>
          <a:bodyPr/>
          <a:lstStyle/>
          <a:p>
            <a:r>
              <a:rPr lang="en-GB"/>
              <a:t>Evidence-based decision making</a:t>
            </a:r>
          </a:p>
        </p:txBody>
      </p:sp>
      <p:sp>
        <p:nvSpPr>
          <p:cNvPr id="3" name="Content Placeholder 2">
            <a:extLst>
              <a:ext uri="{FF2B5EF4-FFF2-40B4-BE49-F238E27FC236}">
                <a16:creationId xmlns:a16="http://schemas.microsoft.com/office/drawing/2014/main" id="{9BA9E37D-4294-47FE-99F4-4131165BE352}"/>
              </a:ext>
            </a:extLst>
          </p:cNvPr>
          <p:cNvSpPr>
            <a:spLocks noGrp="1"/>
          </p:cNvSpPr>
          <p:nvPr>
            <p:ph idx="1"/>
          </p:nvPr>
        </p:nvSpPr>
        <p:spPr>
          <a:xfrm>
            <a:off x="723530" y="1767661"/>
            <a:ext cx="10630270" cy="4351338"/>
          </a:xfrm>
        </p:spPr>
        <p:txBody>
          <a:bodyPr>
            <a:normAutofit/>
          </a:bodyPr>
          <a:lstStyle/>
          <a:p>
            <a:pPr marL="342900" lvl="1" indent="-342900">
              <a:buFont typeface="Arial" panose="020B0604020202020204" pitchFamily="34" charset="0"/>
              <a:buChar char="•"/>
            </a:pPr>
            <a:endParaRPr lang="en-GB" sz="2000" b="0" dirty="0"/>
          </a:p>
          <a:p>
            <a:pPr marL="342900" lvl="1" indent="-342900">
              <a:buFont typeface="Arial" panose="020B0604020202020204" pitchFamily="34" charset="0"/>
              <a:buChar char="•"/>
            </a:pPr>
            <a:r>
              <a:rPr lang="en-GB" sz="2000" b="0" dirty="0"/>
              <a:t>Identifying problems using data</a:t>
            </a:r>
          </a:p>
          <a:p>
            <a:pPr marL="800100" lvl="1" indent="-342900">
              <a:buFont typeface="Courier New" panose="02070309020205020404" pitchFamily="49" charset="0"/>
              <a:buChar char="o"/>
            </a:pPr>
            <a:r>
              <a:rPr lang="en-GB" sz="2000" b="0" dirty="0"/>
              <a:t>looking at </a:t>
            </a:r>
            <a:r>
              <a:rPr lang="en-GB" sz="2000" b="1" dirty="0"/>
              <a:t>trends</a:t>
            </a:r>
          </a:p>
          <a:p>
            <a:pPr marL="800100" lvl="1" indent="-342900">
              <a:buFont typeface="Courier New" panose="02070309020205020404" pitchFamily="49" charset="0"/>
              <a:buChar char="o"/>
            </a:pPr>
            <a:r>
              <a:rPr lang="en-GB" sz="2000" b="0" dirty="0"/>
              <a:t>looking at statistical significance</a:t>
            </a:r>
          </a:p>
          <a:p>
            <a:pPr marL="342900" indent="-342900">
              <a:buFont typeface="Arial" panose="020B0604020202020204" pitchFamily="34" charset="0"/>
              <a:buChar char="•"/>
            </a:pPr>
            <a:endParaRPr lang="en-GB" sz="2000" b="0" dirty="0"/>
          </a:p>
          <a:p>
            <a:pPr marL="361950" indent="-361950">
              <a:buFont typeface="Arial" panose="020B0604020202020204" pitchFamily="34" charset="0"/>
              <a:buChar char="•"/>
            </a:pPr>
            <a:r>
              <a:rPr lang="en-GB" sz="2000" b="0" dirty="0"/>
              <a:t>Understanding </a:t>
            </a:r>
            <a:r>
              <a:rPr lang="en-GB" sz="2000" b="1" dirty="0"/>
              <a:t>causes and risk factors</a:t>
            </a:r>
            <a:r>
              <a:rPr lang="en-GB" sz="2000" b="0" dirty="0"/>
              <a:t> </a:t>
            </a:r>
          </a:p>
          <a:p>
            <a:pPr marL="361950" indent="-361950">
              <a:buNone/>
            </a:pPr>
            <a:r>
              <a:rPr lang="en-GB" sz="2000" b="0" dirty="0"/>
              <a:t>     from research</a:t>
            </a:r>
            <a:r>
              <a:rPr lang="en-GB" sz="2000" dirty="0"/>
              <a:t> and </a:t>
            </a:r>
            <a:r>
              <a:rPr lang="en-GB" sz="2000" b="0" dirty="0"/>
              <a:t>evidence</a:t>
            </a:r>
          </a:p>
          <a:p>
            <a:pPr marL="342900" indent="-342900">
              <a:buFont typeface="Arial" panose="020B0604020202020204" pitchFamily="34" charset="0"/>
              <a:buChar char="•"/>
            </a:pPr>
            <a:endParaRPr lang="en-US" sz="2000" b="0" dirty="0"/>
          </a:p>
          <a:p>
            <a:pPr marL="342900" indent="-342900">
              <a:buFont typeface="Arial" panose="020B0604020202020204" pitchFamily="34" charset="0"/>
              <a:buChar char="•"/>
            </a:pPr>
            <a:r>
              <a:rPr lang="en-US" sz="2000" b="0" dirty="0"/>
              <a:t>Understand </a:t>
            </a:r>
            <a:r>
              <a:rPr lang="en-US" sz="2000" b="1" dirty="0"/>
              <a:t>what can be done </a:t>
            </a:r>
            <a:r>
              <a:rPr lang="en-US" sz="2000" b="0" dirty="0"/>
              <a:t>to tackle the problem based on research and evaluation</a:t>
            </a:r>
          </a:p>
          <a:p>
            <a:pPr marL="800100" lvl="1" indent="-342900">
              <a:buFont typeface="Courier New" panose="02070309020205020404" pitchFamily="49" charset="0"/>
              <a:buChar char="o"/>
            </a:pPr>
            <a:r>
              <a:rPr lang="en-US" sz="2000" b="0" dirty="0"/>
              <a:t>thinking about the </a:t>
            </a:r>
            <a:r>
              <a:rPr lang="en-US" sz="2000" b="1" dirty="0"/>
              <a:t>quality of evidence </a:t>
            </a:r>
            <a:r>
              <a:rPr lang="en-US" sz="2000" dirty="0"/>
              <a:t>every step of the way</a:t>
            </a:r>
          </a:p>
          <a:p>
            <a:endParaRPr lang="en-GB" dirty="0"/>
          </a:p>
        </p:txBody>
      </p:sp>
      <p:sp>
        <p:nvSpPr>
          <p:cNvPr id="4" name="Slide Number Placeholder 3">
            <a:extLst>
              <a:ext uri="{FF2B5EF4-FFF2-40B4-BE49-F238E27FC236}">
                <a16:creationId xmlns:a16="http://schemas.microsoft.com/office/drawing/2014/main" id="{31F5F141-8B04-4A24-BF79-E12072F7AD8F}"/>
              </a:ext>
            </a:extLst>
          </p:cNvPr>
          <p:cNvSpPr>
            <a:spLocks noGrp="1"/>
          </p:cNvSpPr>
          <p:nvPr>
            <p:ph type="sldNum" sz="quarter" idx="12"/>
          </p:nvPr>
        </p:nvSpPr>
        <p:spPr/>
        <p:txBody>
          <a:bodyPr/>
          <a:lstStyle/>
          <a:p>
            <a:fld id="{68EA4416-F331-4059-B1E1-CFB0BC879A87}" type="slidenum">
              <a:rPr lang="en-GB" smtClean="0"/>
              <a:t>7</a:t>
            </a:fld>
            <a:endParaRPr lang="en-GB"/>
          </a:p>
        </p:txBody>
      </p:sp>
      <p:sp>
        <p:nvSpPr>
          <p:cNvPr id="6" name="Rectangle 5">
            <a:extLst>
              <a:ext uri="{FF2B5EF4-FFF2-40B4-BE49-F238E27FC236}">
                <a16:creationId xmlns:a16="http://schemas.microsoft.com/office/drawing/2014/main" id="{641A70FB-3F3A-43F3-8084-81ACD0018DAC}"/>
              </a:ext>
            </a:extLst>
          </p:cNvPr>
          <p:cNvSpPr/>
          <p:nvPr/>
        </p:nvSpPr>
        <p:spPr>
          <a:xfrm>
            <a:off x="7752522" y="6327866"/>
            <a:ext cx="1699591" cy="530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E306A6F7-D532-4E1C-824F-56DE9E90415D}"/>
              </a:ext>
            </a:extLst>
          </p:cNvPr>
          <p:cNvSpPr txBox="1"/>
          <p:nvPr/>
        </p:nvSpPr>
        <p:spPr>
          <a:xfrm>
            <a:off x="723530" y="6411954"/>
            <a:ext cx="1989647"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Bahnschrift" panose="020B0502040204020203" pitchFamily="34" charset="0"/>
                <a:ea typeface="+mn-ea"/>
                <a:cs typeface="+mn-cs"/>
              </a:rPr>
              <a:t>www.hertshealthevidence.org</a:t>
            </a:r>
            <a:endParaRPr kumimoji="0" lang="en-GB" sz="1050" b="0" i="0" u="none" strike="noStrike" kern="1200" cap="none" spc="0" normalizeH="0" baseline="0" noProof="0">
              <a:ln>
                <a:noFill/>
              </a:ln>
              <a:solidFill>
                <a:srgbClr val="F15B74"/>
              </a:solidFill>
              <a:effectLst/>
              <a:uLnTx/>
              <a:uFillTx/>
              <a:latin typeface="Bahnschrift" panose="020B0502040204020203" pitchFamily="34" charset="0"/>
              <a:ea typeface="+mn-ea"/>
              <a:cs typeface="+mn-cs"/>
            </a:endParaRPr>
          </a:p>
        </p:txBody>
      </p:sp>
      <p:pic>
        <p:nvPicPr>
          <p:cNvPr id="8" name="Picture 7">
            <a:extLst>
              <a:ext uri="{FF2B5EF4-FFF2-40B4-BE49-F238E27FC236}">
                <a16:creationId xmlns:a16="http://schemas.microsoft.com/office/drawing/2014/main" id="{BC859E25-17A6-4DC2-A6C8-3305222451A9}"/>
              </a:ext>
            </a:extLst>
          </p:cNvPr>
          <p:cNvPicPr>
            <a:picLocks noChangeAspect="1"/>
          </p:cNvPicPr>
          <p:nvPr/>
        </p:nvPicPr>
        <p:blipFill>
          <a:blip r:embed="rId5"/>
          <a:stretch>
            <a:fillRect/>
          </a:stretch>
        </p:blipFill>
        <p:spPr>
          <a:xfrm>
            <a:off x="5795877" y="2066922"/>
            <a:ext cx="5201789" cy="2243690"/>
          </a:xfrm>
          <a:prstGeom prst="rect">
            <a:avLst/>
          </a:prstGeom>
        </p:spPr>
      </p:pic>
      <p:sp>
        <p:nvSpPr>
          <p:cNvPr id="16" name="Arrow: Right 15">
            <a:extLst>
              <a:ext uri="{FF2B5EF4-FFF2-40B4-BE49-F238E27FC236}">
                <a16:creationId xmlns:a16="http://schemas.microsoft.com/office/drawing/2014/main" id="{5891CEE7-05AF-48E9-B908-2E01884CF93C}"/>
              </a:ext>
            </a:extLst>
          </p:cNvPr>
          <p:cNvSpPr/>
          <p:nvPr/>
        </p:nvSpPr>
        <p:spPr>
          <a:xfrm rot="16200000">
            <a:off x="10144167" y="2619026"/>
            <a:ext cx="1876407" cy="772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Audio 8">
            <a:hlinkClick r:id="" action="ppaction://media"/>
            <a:extLst>
              <a:ext uri="{FF2B5EF4-FFF2-40B4-BE49-F238E27FC236}">
                <a16:creationId xmlns:a16="http://schemas.microsoft.com/office/drawing/2014/main" id="{48BDCC84-3F24-497A-876C-5232CDC96E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00264977"/>
      </p:ext>
    </p:extLst>
  </p:cSld>
  <p:clrMapOvr>
    <a:masterClrMapping/>
  </p:clrMapOvr>
  <mc:AlternateContent xmlns:mc="http://schemas.openxmlformats.org/markup-compatibility/2006" xmlns:p14="http://schemas.microsoft.com/office/powerpoint/2010/main">
    <mc:Choice Requires="p14">
      <p:transition spd="slow" p14:dur="2000" advTm="31466"/>
    </mc:Choice>
    <mc:Fallback xmlns="">
      <p:transition spd="slow" advTm="31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descr="Customer review outline">
            <a:extLst>
              <a:ext uri="{FF2B5EF4-FFF2-40B4-BE49-F238E27FC236}">
                <a16:creationId xmlns:a16="http://schemas.microsoft.com/office/drawing/2014/main" id="{B472269E-C5CC-45E7-BF8A-50B66CFB227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38266" y="1772702"/>
            <a:ext cx="2111573" cy="2111573"/>
          </a:xfrm>
          <a:prstGeom prst="rect">
            <a:avLst/>
          </a:prstGeom>
        </p:spPr>
      </p:pic>
      <p:sp>
        <p:nvSpPr>
          <p:cNvPr id="3" name="Content Placeholder 2">
            <a:extLst>
              <a:ext uri="{FF2B5EF4-FFF2-40B4-BE49-F238E27FC236}">
                <a16:creationId xmlns:a16="http://schemas.microsoft.com/office/drawing/2014/main" id="{9BA9E37D-4294-47FE-99F4-4131165BE352}"/>
              </a:ext>
            </a:extLst>
          </p:cNvPr>
          <p:cNvSpPr>
            <a:spLocks noGrp="1"/>
          </p:cNvSpPr>
          <p:nvPr>
            <p:ph idx="1"/>
          </p:nvPr>
        </p:nvSpPr>
        <p:spPr>
          <a:xfrm>
            <a:off x="523505" y="1536700"/>
            <a:ext cx="5753470" cy="4351338"/>
          </a:xfrm>
        </p:spPr>
        <p:txBody>
          <a:bodyPr>
            <a:normAutofit/>
          </a:bodyPr>
          <a:lstStyle/>
          <a:p>
            <a:pPr marL="914400" lvl="1" indent="-457200">
              <a:buFont typeface="Arial" panose="020B0604020202020204" pitchFamily="34" charset="0"/>
              <a:buChar char="•"/>
            </a:pPr>
            <a:r>
              <a:rPr lang="en-GB" sz="2000" b="0"/>
              <a:t>Organising working groups</a:t>
            </a:r>
          </a:p>
          <a:p>
            <a:pPr marL="914400" lvl="1" indent="-457200">
              <a:buFont typeface="Arial" panose="020B0604020202020204" pitchFamily="34" charset="0"/>
              <a:buChar char="•"/>
            </a:pPr>
            <a:r>
              <a:rPr lang="en-GB" sz="2000" b="0"/>
              <a:t>Liaising with stakeholders and chasing data and intelligence</a:t>
            </a:r>
          </a:p>
          <a:p>
            <a:pPr marL="914400" lvl="1" indent="-457200">
              <a:buFont typeface="Arial" panose="020B0604020202020204" pitchFamily="34" charset="0"/>
              <a:buChar char="•"/>
            </a:pPr>
            <a:r>
              <a:rPr lang="en-GB" sz="2000" b="0"/>
              <a:t>Literature searching</a:t>
            </a:r>
          </a:p>
          <a:p>
            <a:pPr marL="914400" lvl="1" indent="-457200">
              <a:buFont typeface="Arial" panose="020B0604020202020204" pitchFamily="34" charset="0"/>
              <a:buChar char="•"/>
            </a:pPr>
            <a:r>
              <a:rPr lang="en-GB" sz="2000" b="0"/>
              <a:t>Data analysis</a:t>
            </a:r>
          </a:p>
          <a:p>
            <a:pPr marL="914400" lvl="1" indent="-457200">
              <a:buFont typeface="Arial" panose="020B0604020202020204" pitchFamily="34" charset="0"/>
              <a:buChar char="•"/>
            </a:pPr>
            <a:r>
              <a:rPr lang="en-GB" sz="2000" b="0"/>
              <a:t>Creating content</a:t>
            </a:r>
          </a:p>
          <a:p>
            <a:pPr marL="914400" lvl="1" indent="-457200">
              <a:buFont typeface="Arial" panose="020B0604020202020204" pitchFamily="34" charset="0"/>
              <a:buChar char="•"/>
            </a:pPr>
            <a:r>
              <a:rPr lang="en-GB" sz="2000" b="0"/>
              <a:t>Referencing</a:t>
            </a:r>
          </a:p>
          <a:p>
            <a:pPr marL="914400" lvl="1" indent="-457200">
              <a:buFont typeface="Arial" panose="020B0604020202020204" pitchFamily="34" charset="0"/>
              <a:buChar char="•"/>
            </a:pPr>
            <a:r>
              <a:rPr lang="en-GB" sz="2000" b="0"/>
              <a:t>Proofreading</a:t>
            </a:r>
          </a:p>
          <a:p>
            <a:pPr marL="914400" lvl="1" indent="-457200">
              <a:buFont typeface="Arial" panose="020B0604020202020204" pitchFamily="34" charset="0"/>
              <a:buChar char="•"/>
            </a:pPr>
            <a:r>
              <a:rPr lang="en-GB" sz="2000" b="0"/>
              <a:t>Uploading to website and dissemination</a:t>
            </a:r>
          </a:p>
          <a:p>
            <a:pPr marL="914400" lvl="1" indent="-457200">
              <a:buFont typeface="Arial" panose="020B0604020202020204" pitchFamily="34" charset="0"/>
              <a:buChar char="•"/>
            </a:pPr>
            <a:r>
              <a:rPr lang="en-GB" sz="2000" b="0"/>
              <a:t>Delivering presentations</a:t>
            </a:r>
          </a:p>
          <a:p>
            <a:pPr marL="914400" lvl="1" indent="-457200">
              <a:buFont typeface="Arial" panose="020B0604020202020204" pitchFamily="34" charset="0"/>
              <a:buChar char="•"/>
            </a:pPr>
            <a:r>
              <a:rPr lang="en-GB" sz="2000" b="0"/>
              <a:t>Providing support for implementing recommendations from JSNAs</a:t>
            </a:r>
          </a:p>
          <a:p>
            <a:endParaRPr lang="en-GB"/>
          </a:p>
        </p:txBody>
      </p:sp>
      <p:sp>
        <p:nvSpPr>
          <p:cNvPr id="2" name="Title 1">
            <a:extLst>
              <a:ext uri="{FF2B5EF4-FFF2-40B4-BE49-F238E27FC236}">
                <a16:creationId xmlns:a16="http://schemas.microsoft.com/office/drawing/2014/main" id="{70E2B56C-9EE4-4D61-A4AB-16E319387CB7}"/>
              </a:ext>
            </a:extLst>
          </p:cNvPr>
          <p:cNvSpPr>
            <a:spLocks noGrp="1"/>
          </p:cNvSpPr>
          <p:nvPr>
            <p:ph type="title"/>
          </p:nvPr>
        </p:nvSpPr>
        <p:spPr/>
        <p:txBody>
          <a:bodyPr/>
          <a:lstStyle/>
          <a:p>
            <a:r>
              <a:rPr lang="en-GB"/>
              <a:t>What’s involved in the JSNA process</a:t>
            </a:r>
          </a:p>
        </p:txBody>
      </p:sp>
      <p:sp>
        <p:nvSpPr>
          <p:cNvPr id="4" name="Slide Number Placeholder 3">
            <a:extLst>
              <a:ext uri="{FF2B5EF4-FFF2-40B4-BE49-F238E27FC236}">
                <a16:creationId xmlns:a16="http://schemas.microsoft.com/office/drawing/2014/main" id="{31F5F141-8B04-4A24-BF79-E12072F7AD8F}"/>
              </a:ext>
            </a:extLst>
          </p:cNvPr>
          <p:cNvSpPr>
            <a:spLocks noGrp="1"/>
          </p:cNvSpPr>
          <p:nvPr>
            <p:ph type="sldNum" sz="quarter" idx="12"/>
          </p:nvPr>
        </p:nvSpPr>
        <p:spPr/>
        <p:txBody>
          <a:bodyPr/>
          <a:lstStyle/>
          <a:p>
            <a:fld id="{68EA4416-F331-4059-B1E1-CFB0BC879A87}" type="slidenum">
              <a:rPr lang="en-GB" smtClean="0"/>
              <a:t>8</a:t>
            </a:fld>
            <a:endParaRPr lang="en-GB"/>
          </a:p>
        </p:txBody>
      </p:sp>
      <p:sp>
        <p:nvSpPr>
          <p:cNvPr id="6" name="Rectangle 5">
            <a:extLst>
              <a:ext uri="{FF2B5EF4-FFF2-40B4-BE49-F238E27FC236}">
                <a16:creationId xmlns:a16="http://schemas.microsoft.com/office/drawing/2014/main" id="{641A70FB-3F3A-43F3-8084-81ACD0018DAC}"/>
              </a:ext>
            </a:extLst>
          </p:cNvPr>
          <p:cNvSpPr/>
          <p:nvPr/>
        </p:nvSpPr>
        <p:spPr>
          <a:xfrm>
            <a:off x="7752522" y="6327866"/>
            <a:ext cx="1699591" cy="530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E306A6F7-D532-4E1C-824F-56DE9E90415D}"/>
              </a:ext>
            </a:extLst>
          </p:cNvPr>
          <p:cNvSpPr txBox="1"/>
          <p:nvPr/>
        </p:nvSpPr>
        <p:spPr>
          <a:xfrm>
            <a:off x="723530" y="6411954"/>
            <a:ext cx="1989647"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prstClr val="black"/>
                </a:solidFill>
                <a:effectLst/>
                <a:uLnTx/>
                <a:uFillTx/>
                <a:latin typeface="Bahnschrift" panose="020B0502040204020203" pitchFamily="34" charset="0"/>
                <a:ea typeface="+mn-ea"/>
                <a:cs typeface="+mn-cs"/>
              </a:rPr>
              <a:t>www.hertshealthevidence.org</a:t>
            </a:r>
            <a:endParaRPr kumimoji="0" lang="en-GB" sz="1050" b="0" i="0" u="none" strike="noStrike" kern="1200" cap="none" spc="0" normalizeH="0" baseline="0" noProof="0">
              <a:ln>
                <a:noFill/>
              </a:ln>
              <a:solidFill>
                <a:srgbClr val="F15B74"/>
              </a:solidFill>
              <a:effectLst/>
              <a:uLnTx/>
              <a:uFillTx/>
              <a:latin typeface="Bahnschrift" panose="020B0502040204020203" pitchFamily="34" charset="0"/>
              <a:ea typeface="+mn-ea"/>
              <a:cs typeface="+mn-cs"/>
            </a:endParaRPr>
          </a:p>
        </p:txBody>
      </p:sp>
      <p:pic>
        <p:nvPicPr>
          <p:cNvPr id="21" name="Picture 20">
            <a:extLst>
              <a:ext uri="{FF2B5EF4-FFF2-40B4-BE49-F238E27FC236}">
                <a16:creationId xmlns:a16="http://schemas.microsoft.com/office/drawing/2014/main" id="{189CEBB7-7850-47DA-B225-0C18FE117E88}"/>
              </a:ext>
            </a:extLst>
          </p:cNvPr>
          <p:cNvPicPr>
            <a:picLocks noChangeAspect="1"/>
          </p:cNvPicPr>
          <p:nvPr/>
        </p:nvPicPr>
        <p:blipFill>
          <a:blip r:embed="rId7"/>
          <a:stretch>
            <a:fillRect/>
          </a:stretch>
        </p:blipFill>
        <p:spPr>
          <a:xfrm>
            <a:off x="6817931" y="1608635"/>
            <a:ext cx="2616374" cy="3640729"/>
          </a:xfrm>
          <a:prstGeom prst="rect">
            <a:avLst/>
          </a:prstGeom>
        </p:spPr>
      </p:pic>
      <p:pic>
        <p:nvPicPr>
          <p:cNvPr id="8" name="Picture 7">
            <a:extLst>
              <a:ext uri="{FF2B5EF4-FFF2-40B4-BE49-F238E27FC236}">
                <a16:creationId xmlns:a16="http://schemas.microsoft.com/office/drawing/2014/main" id="{A90E2B0E-2F01-499E-989D-19BB30966BCB}"/>
              </a:ext>
            </a:extLst>
          </p:cNvPr>
          <p:cNvPicPr>
            <a:picLocks noChangeAspect="1"/>
          </p:cNvPicPr>
          <p:nvPr/>
        </p:nvPicPr>
        <p:blipFill>
          <a:blip r:embed="rId8"/>
          <a:stretch>
            <a:fillRect/>
          </a:stretch>
        </p:blipFill>
        <p:spPr>
          <a:xfrm>
            <a:off x="8233435" y="4305081"/>
            <a:ext cx="3310757" cy="1601979"/>
          </a:xfrm>
          <a:prstGeom prst="rect">
            <a:avLst/>
          </a:prstGeom>
          <a:ln>
            <a:solidFill>
              <a:schemeClr val="bg1">
                <a:lumMod val="75000"/>
              </a:schemeClr>
            </a:solidFill>
          </a:ln>
        </p:spPr>
      </p:pic>
      <p:pic>
        <p:nvPicPr>
          <p:cNvPr id="5" name="Audio 4">
            <a:hlinkClick r:id="" action="ppaction://media"/>
            <a:extLst>
              <a:ext uri="{FF2B5EF4-FFF2-40B4-BE49-F238E27FC236}">
                <a16:creationId xmlns:a16="http://schemas.microsoft.com/office/drawing/2014/main" id="{A4B4B1E2-3A39-86C5-D8E8-879CED45ABC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61696250"/>
      </p:ext>
    </p:extLst>
  </p:cSld>
  <p:clrMapOvr>
    <a:masterClrMapping/>
  </p:clrMapOvr>
  <mc:AlternateContent xmlns:mc="http://schemas.openxmlformats.org/markup-compatibility/2006" xmlns:p14="http://schemas.microsoft.com/office/powerpoint/2010/main">
    <mc:Choice Requires="p14">
      <p:transition spd="slow" p14:dur="2000" advTm="48240"/>
    </mc:Choice>
    <mc:Fallback xmlns="">
      <p:transition spd="slow" advTm="48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F08A8-1653-60A0-2D96-793483825533}"/>
              </a:ext>
            </a:extLst>
          </p:cNvPr>
          <p:cNvSpPr>
            <a:spLocks noGrp="1"/>
          </p:cNvSpPr>
          <p:nvPr>
            <p:ph type="title"/>
          </p:nvPr>
        </p:nvSpPr>
        <p:spPr/>
        <p:txBody>
          <a:bodyPr/>
          <a:lstStyle/>
          <a:p>
            <a:r>
              <a:rPr lang="en-GB"/>
              <a:t>Information for </a:t>
            </a:r>
            <a:r>
              <a:rPr lang="en-GB" err="1"/>
              <a:t>EqIAs</a:t>
            </a:r>
            <a:endParaRPr lang="en-GB"/>
          </a:p>
        </p:txBody>
      </p:sp>
      <p:sp>
        <p:nvSpPr>
          <p:cNvPr id="3" name="Content Placeholder 2">
            <a:extLst>
              <a:ext uri="{FF2B5EF4-FFF2-40B4-BE49-F238E27FC236}">
                <a16:creationId xmlns:a16="http://schemas.microsoft.com/office/drawing/2014/main" id="{B92DE133-EACC-8D74-753D-EB6BFF6B6AEB}"/>
              </a:ext>
            </a:extLst>
          </p:cNvPr>
          <p:cNvSpPr>
            <a:spLocks noGrp="1"/>
          </p:cNvSpPr>
          <p:nvPr>
            <p:ph idx="1"/>
          </p:nvPr>
        </p:nvSpPr>
        <p:spPr>
          <a:xfrm>
            <a:off x="838200" y="1757857"/>
            <a:ext cx="6258618" cy="4351338"/>
          </a:xfrm>
        </p:spPr>
        <p:txBody>
          <a:bodyPr vert="horz" lIns="91440" tIns="45720" rIns="91440" bIns="45720" rtlCol="0" anchor="t">
            <a:normAutofit/>
          </a:bodyPr>
          <a:lstStyle/>
          <a:p>
            <a:r>
              <a:rPr lang="en-GB" sz="2000"/>
              <a:t>Information for an Equality Impact Assessment (</a:t>
            </a:r>
            <a:r>
              <a:rPr lang="en-GB" sz="2000" err="1"/>
              <a:t>EqIA</a:t>
            </a:r>
            <a:r>
              <a:rPr lang="en-GB" sz="2000"/>
              <a:t>) can be found in the appendix of each JSNA report. </a:t>
            </a:r>
          </a:p>
          <a:p>
            <a:pPr marL="0" indent="0">
              <a:buNone/>
            </a:pPr>
            <a:endParaRPr lang="en-GB" sz="2000"/>
          </a:p>
          <a:p>
            <a:r>
              <a:rPr lang="en-GB" sz="2000"/>
              <a:t>This section extracts relevant data from throughout the JSNA report to provide </a:t>
            </a:r>
            <a:r>
              <a:rPr lang="en-GB" sz="2000" b="1"/>
              <a:t>evidence</a:t>
            </a:r>
            <a:r>
              <a:rPr lang="en-GB" sz="2000"/>
              <a:t> relating to each </a:t>
            </a:r>
            <a:r>
              <a:rPr lang="en-GB" sz="2000" b="1"/>
              <a:t>protected characteristic </a:t>
            </a:r>
            <a:r>
              <a:rPr lang="en-GB" sz="2000"/>
              <a:t>as per the</a:t>
            </a:r>
            <a:r>
              <a:rPr lang="en-GB" sz="2000" b="1"/>
              <a:t> </a:t>
            </a:r>
            <a:r>
              <a:rPr lang="en-GB" sz="2000"/>
              <a:t>Equality Act 2010.</a:t>
            </a:r>
          </a:p>
          <a:p>
            <a:endParaRPr lang="en-GB" sz="2000"/>
          </a:p>
          <a:p>
            <a:r>
              <a:rPr lang="en-GB" sz="2000">
                <a:latin typeface="Bahnschrift"/>
              </a:rPr>
              <a:t>The information for </a:t>
            </a:r>
            <a:r>
              <a:rPr lang="en-GB" sz="2000" err="1">
                <a:latin typeface="Bahnschrift"/>
              </a:rPr>
              <a:t>EqIA</a:t>
            </a:r>
            <a:r>
              <a:rPr lang="en-GB" sz="2000">
                <a:latin typeface="Bahnschrift"/>
              </a:rPr>
              <a:t> section also includes data on: Military Personnel &amp; Armed Forces Veterans, Carers, Mental Illness, Children Looked After &amp; Care Leavers, and the Impact of COVID-19. </a:t>
            </a:r>
            <a:endParaRPr lang="en-GB" sz="2000"/>
          </a:p>
        </p:txBody>
      </p:sp>
      <p:sp>
        <p:nvSpPr>
          <p:cNvPr id="4" name="Slide Number Placeholder 3">
            <a:extLst>
              <a:ext uri="{FF2B5EF4-FFF2-40B4-BE49-F238E27FC236}">
                <a16:creationId xmlns:a16="http://schemas.microsoft.com/office/drawing/2014/main" id="{9031C829-7936-90DD-09C6-5EAE30D8501A}"/>
              </a:ext>
            </a:extLst>
          </p:cNvPr>
          <p:cNvSpPr>
            <a:spLocks noGrp="1"/>
          </p:cNvSpPr>
          <p:nvPr>
            <p:ph type="sldNum" sz="quarter" idx="12"/>
          </p:nvPr>
        </p:nvSpPr>
        <p:spPr/>
        <p:txBody>
          <a:bodyPr/>
          <a:lstStyle/>
          <a:p>
            <a:fld id="{68EA4416-F331-4059-B1E1-CFB0BC879A87}" type="slidenum">
              <a:rPr lang="en-GB" smtClean="0"/>
              <a:t>9</a:t>
            </a:fld>
            <a:endParaRPr lang="en-GB"/>
          </a:p>
        </p:txBody>
      </p:sp>
      <p:grpSp>
        <p:nvGrpSpPr>
          <p:cNvPr id="5" name="Group 4">
            <a:extLst>
              <a:ext uri="{FF2B5EF4-FFF2-40B4-BE49-F238E27FC236}">
                <a16:creationId xmlns:a16="http://schemas.microsoft.com/office/drawing/2014/main" id="{878ABF07-AA14-FD0C-7A2A-AE4841A0CAB7}"/>
              </a:ext>
            </a:extLst>
          </p:cNvPr>
          <p:cNvGrpSpPr/>
          <p:nvPr/>
        </p:nvGrpSpPr>
        <p:grpSpPr>
          <a:xfrm>
            <a:off x="7743825" y="1825625"/>
            <a:ext cx="3771461" cy="3750075"/>
            <a:chOff x="3701201" y="2476037"/>
            <a:chExt cx="3467700" cy="3413688"/>
          </a:xfrm>
        </p:grpSpPr>
        <p:pic>
          <p:nvPicPr>
            <p:cNvPr id="6" name="Picture 5">
              <a:extLst>
                <a:ext uri="{FF2B5EF4-FFF2-40B4-BE49-F238E27FC236}">
                  <a16:creationId xmlns:a16="http://schemas.microsoft.com/office/drawing/2014/main" id="{CA65FC6E-7948-AA95-BF58-97F3CB7403F9}"/>
                </a:ext>
              </a:extLst>
            </p:cNvPr>
            <p:cNvPicPr>
              <a:picLocks noChangeAspect="1"/>
            </p:cNvPicPr>
            <p:nvPr/>
          </p:nvPicPr>
          <p:blipFill>
            <a:blip r:embed="rId5"/>
            <a:stretch>
              <a:fillRect/>
            </a:stretch>
          </p:blipFill>
          <p:spPr>
            <a:xfrm rot="21166204">
              <a:off x="3701201" y="2613564"/>
              <a:ext cx="2343795" cy="3141163"/>
            </a:xfrm>
            <a:prstGeom prst="rect">
              <a:avLst/>
            </a:prstGeom>
            <a:ln w="6350">
              <a:solidFill>
                <a:srgbClr val="595F63"/>
              </a:solidFill>
            </a:ln>
          </p:spPr>
        </p:pic>
        <p:grpSp>
          <p:nvGrpSpPr>
            <p:cNvPr id="7" name="Group 6">
              <a:extLst>
                <a:ext uri="{FF2B5EF4-FFF2-40B4-BE49-F238E27FC236}">
                  <a16:creationId xmlns:a16="http://schemas.microsoft.com/office/drawing/2014/main" id="{0FC9ADF4-5369-CE46-E0B1-A8B54EBBDD87}"/>
                </a:ext>
              </a:extLst>
            </p:cNvPr>
            <p:cNvGrpSpPr/>
            <p:nvPr/>
          </p:nvGrpSpPr>
          <p:grpSpPr>
            <a:xfrm>
              <a:off x="4268854" y="2476037"/>
              <a:ext cx="2900047" cy="3413688"/>
              <a:chOff x="4554146" y="2506819"/>
              <a:chExt cx="2900047" cy="3413688"/>
            </a:xfrm>
          </p:grpSpPr>
          <p:pic>
            <p:nvPicPr>
              <p:cNvPr id="8" name="Picture 7">
                <a:extLst>
                  <a:ext uri="{FF2B5EF4-FFF2-40B4-BE49-F238E27FC236}">
                    <a16:creationId xmlns:a16="http://schemas.microsoft.com/office/drawing/2014/main" id="{73941B59-D9B6-A12D-9A72-9A64F3723B02}"/>
                  </a:ext>
                </a:extLst>
              </p:cNvPr>
              <p:cNvPicPr>
                <a:picLocks noChangeAspect="1"/>
              </p:cNvPicPr>
              <p:nvPr/>
            </p:nvPicPr>
            <p:blipFill>
              <a:blip r:embed="rId6"/>
              <a:stretch>
                <a:fillRect/>
              </a:stretch>
            </p:blipFill>
            <p:spPr>
              <a:xfrm rot="182101">
                <a:off x="5012481" y="2506819"/>
                <a:ext cx="2441712" cy="3289790"/>
              </a:xfrm>
              <a:prstGeom prst="rect">
                <a:avLst/>
              </a:prstGeom>
              <a:ln w="6350">
                <a:solidFill>
                  <a:srgbClr val="595F63"/>
                </a:solidFill>
              </a:ln>
            </p:spPr>
          </p:pic>
          <p:pic>
            <p:nvPicPr>
              <p:cNvPr id="9" name="Picture 8">
                <a:extLst>
                  <a:ext uri="{FF2B5EF4-FFF2-40B4-BE49-F238E27FC236}">
                    <a16:creationId xmlns:a16="http://schemas.microsoft.com/office/drawing/2014/main" id="{2EC86FB9-972F-4E32-EF56-6D7B03DA8E07}"/>
                  </a:ext>
                </a:extLst>
              </p:cNvPr>
              <p:cNvPicPr>
                <a:picLocks noChangeAspect="1"/>
              </p:cNvPicPr>
              <p:nvPr/>
            </p:nvPicPr>
            <p:blipFill rotWithShape="1">
              <a:blip r:embed="rId7"/>
              <a:srcRect t="4981" r="4351"/>
              <a:stretch/>
            </p:blipFill>
            <p:spPr>
              <a:xfrm>
                <a:off x="4554146" y="2535050"/>
                <a:ext cx="2441712" cy="3385457"/>
              </a:xfrm>
              <a:prstGeom prst="rect">
                <a:avLst/>
              </a:prstGeom>
              <a:ln w="6350">
                <a:solidFill>
                  <a:srgbClr val="595F63"/>
                </a:solidFill>
              </a:ln>
            </p:spPr>
          </p:pic>
        </p:grpSp>
      </p:grpSp>
      <p:pic>
        <p:nvPicPr>
          <p:cNvPr id="11" name="Audio 10">
            <a:hlinkClick r:id="" action="ppaction://media"/>
            <a:extLst>
              <a:ext uri="{FF2B5EF4-FFF2-40B4-BE49-F238E27FC236}">
                <a16:creationId xmlns:a16="http://schemas.microsoft.com/office/drawing/2014/main" id="{293E6D21-1B22-F67D-52F2-0C31E25F64F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
        <p:nvSpPr>
          <p:cNvPr id="12" name="TextBox 11">
            <a:extLst>
              <a:ext uri="{FF2B5EF4-FFF2-40B4-BE49-F238E27FC236}">
                <a16:creationId xmlns:a16="http://schemas.microsoft.com/office/drawing/2014/main" id="{811DCA50-903F-D36C-1635-752CE81D7778}"/>
              </a:ext>
            </a:extLst>
          </p:cNvPr>
          <p:cNvSpPr txBox="1"/>
          <p:nvPr/>
        </p:nvSpPr>
        <p:spPr>
          <a:xfrm>
            <a:off x="723530" y="6411954"/>
            <a:ext cx="1989647"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www.hertshealthevidence.org</a:t>
            </a:r>
            <a:endParaRPr kumimoji="0" lang="en-GB" sz="1050" b="0" i="0" u="none" strike="noStrike" kern="1200" cap="none" spc="0" normalizeH="0" baseline="0" noProof="0" dirty="0">
              <a:ln>
                <a:noFill/>
              </a:ln>
              <a:solidFill>
                <a:srgbClr val="F15B74"/>
              </a:solidFill>
              <a:effectLst/>
              <a:uLnTx/>
              <a:uFillTx/>
              <a:latin typeface="Bahnschrift" panose="020B0502040204020203" pitchFamily="34" charset="0"/>
              <a:ea typeface="+mn-ea"/>
              <a:cs typeface="+mn-cs"/>
            </a:endParaRPr>
          </a:p>
        </p:txBody>
      </p:sp>
    </p:spTree>
    <p:extLst>
      <p:ext uri="{BB962C8B-B14F-4D97-AF65-F5344CB8AC3E}">
        <p14:creationId xmlns:p14="http://schemas.microsoft.com/office/powerpoint/2010/main" val="230759736"/>
      </p:ext>
    </p:extLst>
  </p:cSld>
  <p:clrMapOvr>
    <a:masterClrMapping/>
  </p:clrMapOvr>
  <mc:AlternateContent xmlns:mc="http://schemas.openxmlformats.org/markup-compatibility/2006" xmlns:p14="http://schemas.microsoft.com/office/powerpoint/2010/main">
    <mc:Choice Requires="p14">
      <p:transition spd="slow" p14:dur="2000" advTm="32467"/>
    </mc:Choice>
    <mc:Fallback xmlns="">
      <p:transition spd="slow" advTm="32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859878"/>
        </a:solidFill>
      </a:spPr>
      <a:bodyPr wrap="square" rtlCol="0">
        <a:spAutoFit/>
      </a:bodyPr>
      <a:lstStyle>
        <a:defPPr marL="285750" indent="-285750" algn="l">
          <a:buFont typeface="Arial" panose="020B0604020202020204" pitchFamily="34" charset="0"/>
          <a:buChar char="•"/>
          <a:defRPr dirty="0">
            <a:solidFill>
              <a:schemeClr val="bg1"/>
            </a:solidFill>
            <a:latin typeface="Bahnschrift" panose="020B0502040204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SharedContentType xmlns="Microsoft.SharePoint.Taxonomy.ContentTypeSync" SourceId="2cecac4d-2ae6-4b11-90e2-d65a676b88c1" ContentTypeId="0x010100EC3406C202E4497181665C11E646D3A3"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Plaza Document" ma:contentTypeID="0x010100EC3406C202E4497181665C11E646D3A300ED8B04B55EC2304ABE0AD5C853484043" ma:contentTypeVersion="4" ma:contentTypeDescription="Plaza document base content type" ma:contentTypeScope="" ma:versionID="cff9c26cdd190b6735839cbab9b45764">
  <xsd:schema xmlns:xsd="http://www.w3.org/2001/XMLSchema" xmlns:xs="http://www.w3.org/2001/XMLSchema" xmlns:p="http://schemas.microsoft.com/office/2006/metadata/properties" xmlns:ns2="03d264b3-6678-4184-8ce6-937aabf157c3" xmlns:ns3="ec352eac-0658-4193-af8b-05b2282984e5" targetNamespace="http://schemas.microsoft.com/office/2006/metadata/properties" ma:root="true" ma:fieldsID="653a4a43f4eefbcfee527b989b4b65b6" ns2:_="" ns3:_="">
    <xsd:import namespace="03d264b3-6678-4184-8ce6-937aabf157c3"/>
    <xsd:import namespace="ec352eac-0658-4193-af8b-05b2282984e5"/>
    <xsd:element name="properties">
      <xsd:complexType>
        <xsd:sequence>
          <xsd:element name="documentManagement">
            <xsd:complexType>
              <xsd:all>
                <xsd:element ref="ns2:cb978c0ac62045eba5090ce2ec6b982e" minOccurs="0"/>
                <xsd:element ref="ns2:TaxCatchAll" minOccurs="0"/>
                <xsd:element ref="ns2:TaxCatchAllLabel"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d264b3-6678-4184-8ce6-937aabf157c3" elementFormDefault="qualified">
    <xsd:import namespace="http://schemas.microsoft.com/office/2006/documentManagement/types"/>
    <xsd:import namespace="http://schemas.microsoft.com/office/infopath/2007/PartnerControls"/>
    <xsd:element name="cb978c0ac62045eba5090ce2ec6b982e" ma:index="8" nillable="true" ma:taxonomy="true" ma:internalName="cb978c0ac62045eba5090ce2ec6b982e" ma:taxonomyFieldName="PZFileplanreference" ma:displayName="File Plan Reference" ma:readOnly="false" ma:default="" ma:fieldId="{cb978c0a-c620-45eb-a509-0ce2ec6b982e}" ma:sspId="2cecac4d-2ae6-4b11-90e2-d65a676b88c1" ma:termSetId="81cf162c-788c-4cf4-84a1-1df2b6eb5138"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483daa42-8fe6-49f9-bdc0-8ae1e9fd5c98}" ma:internalName="TaxCatchAll" ma:showField="CatchAllData" ma:web="ec352eac-0658-4193-af8b-05b2282984e5">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483daa42-8fe6-49f9-bdc0-8ae1e9fd5c98}" ma:internalName="TaxCatchAllLabel" ma:readOnly="true" ma:showField="CatchAllDataLabel" ma:web="ec352eac-0658-4193-af8b-05b2282984e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c352eac-0658-4193-af8b-05b2282984e5" elementFormDefault="qualified">
    <xsd:import namespace="http://schemas.microsoft.com/office/2006/documentManagement/types"/>
    <xsd:import namespace="http://schemas.microsoft.com/office/infopath/2007/PartnerControls"/>
    <xsd:element name="_dlc_DocId" ma:index="12" nillable="true" ma:displayName="Document ID Value" ma:description="The value of the document ID assigned to this item." ma:internalName="_dlc_DocId" ma:readOnly="true">
      <xsd:simpleType>
        <xsd:restriction base="dms:Text"/>
      </xsd:simpleType>
    </xsd:element>
    <xsd:element name="_dlc_DocIdUrl" ma:index="1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4"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p:properties xmlns:p="http://schemas.microsoft.com/office/2006/metadata/properties" xmlns:xsi="http://www.w3.org/2001/XMLSchema-instance" xmlns:pc="http://schemas.microsoft.com/office/infopath/2007/PartnerControls">
  <documentManagement>
    <TaxCatchAll xmlns="03d264b3-6678-4184-8ce6-937aabf157c3" xsi:nil="true"/>
    <cb978c0ac62045eba5090ce2ec6b982e xmlns="03d264b3-6678-4184-8ce6-937aabf157c3">
      <Terms xmlns="http://schemas.microsoft.com/office/infopath/2007/PartnerControls"/>
    </cb978c0ac62045eba5090ce2ec6b982e>
    <_dlc_DocId xmlns="ec352eac-0658-4193-af8b-05b2282984e5">TEAM0-1890473436-694</_dlc_DocId>
    <_dlc_DocIdUrl xmlns="ec352eac-0658-4193-af8b-05b2282984e5">
      <Url>https://hertscc365.sharepoint.com/Sites/intranet-CommunitySafetyPublicHealth/_layouts/15/DocIdRedir.aspx?ID=TEAM0-1890473436-694</Url>
      <Description>TEAM0-1890473436-694</Description>
    </_dlc_DocIdUrl>
  </documentManagement>
</p:properties>
</file>

<file path=customXml/itemProps1.xml><?xml version="1.0" encoding="utf-8"?>
<ds:datastoreItem xmlns:ds="http://schemas.openxmlformats.org/officeDocument/2006/customXml" ds:itemID="{AB12A123-B28C-4458-B019-ED1517BFE5CE}">
  <ds:schemaRefs>
    <ds:schemaRef ds:uri="http://schemas.microsoft.com/sharepoint/events"/>
  </ds:schemaRefs>
</ds:datastoreItem>
</file>

<file path=customXml/itemProps2.xml><?xml version="1.0" encoding="utf-8"?>
<ds:datastoreItem xmlns:ds="http://schemas.openxmlformats.org/officeDocument/2006/customXml" ds:itemID="{05E18A12-87A8-43F1-9D87-81CF91EE94E6}">
  <ds:schemaRefs>
    <ds:schemaRef ds:uri="Microsoft.SharePoint.Taxonomy.ContentTypeSync"/>
  </ds:schemaRefs>
</ds:datastoreItem>
</file>

<file path=customXml/itemProps3.xml><?xml version="1.0" encoding="utf-8"?>
<ds:datastoreItem xmlns:ds="http://schemas.openxmlformats.org/officeDocument/2006/customXml" ds:itemID="{DE054AB2-975F-4C38-95C8-956081A6BCDB}">
  <ds:schemaRefs>
    <ds:schemaRef ds:uri="http://schemas.microsoft.com/sharepoint/v3/contenttype/forms"/>
  </ds:schemaRefs>
</ds:datastoreItem>
</file>

<file path=customXml/itemProps4.xml><?xml version="1.0" encoding="utf-8"?>
<ds:datastoreItem xmlns:ds="http://schemas.openxmlformats.org/officeDocument/2006/customXml" ds:itemID="{CA45EEFD-39B4-4727-A3AA-863C2D0584D0}">
  <ds:schemaRefs>
    <ds:schemaRef ds:uri="03d264b3-6678-4184-8ce6-937aabf157c3"/>
    <ds:schemaRef ds:uri="ec352eac-0658-4193-af8b-05b2282984e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438AF042-5B2F-4E2D-A878-0C6C55F25BBB}">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ec352eac-0658-4193-af8b-05b2282984e5"/>
    <ds:schemaRef ds:uri="03d264b3-6678-4184-8ce6-937aabf157c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26</TotalTime>
  <Words>2584</Words>
  <Application>Microsoft Office PowerPoint</Application>
  <PresentationFormat>Widescreen</PresentationFormat>
  <Paragraphs>224</Paragraphs>
  <Slides>17</Slides>
  <Notes>14</Notes>
  <HiddenSlides>0</HiddenSlides>
  <MMClips>17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Bahnschrift</vt:lpstr>
      <vt:lpstr>Calibri</vt:lpstr>
      <vt:lpstr>Calibri Light</vt:lpstr>
      <vt:lpstr>Courier New</vt:lpstr>
      <vt:lpstr>1_Office Theme</vt:lpstr>
      <vt:lpstr>Public Health Evidence &amp; Intelligence:   </vt:lpstr>
      <vt:lpstr>What we are talking about today</vt:lpstr>
      <vt:lpstr>What is the JSNA?</vt:lpstr>
      <vt:lpstr>Responsibility for the JSNA</vt:lpstr>
      <vt:lpstr>What do we do – JSNA products</vt:lpstr>
      <vt:lpstr>What is included in a full JSNA report?</vt:lpstr>
      <vt:lpstr>Evidence-based decision making</vt:lpstr>
      <vt:lpstr>What’s involved in the JSNA process</vt:lpstr>
      <vt:lpstr>Information for EqIAs</vt:lpstr>
      <vt:lpstr>Case studies – lived experience</vt:lpstr>
      <vt:lpstr>JSNA on a page executive summary</vt:lpstr>
      <vt:lpstr>JSNA Briefings</vt:lpstr>
      <vt:lpstr>JSNA Lite Bites</vt:lpstr>
      <vt:lpstr>Joint working with Community Safety</vt:lpstr>
      <vt:lpstr>Infographics</vt:lpstr>
      <vt:lpstr>Positive outcomes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Stephany Villanueva</dc:creator>
  <cp:lastModifiedBy>Stephany Villanueva</cp:lastModifiedBy>
  <cp:revision>5</cp:revision>
  <dcterms:created xsi:type="dcterms:W3CDTF">2023-01-29T05:39:04Z</dcterms:created>
  <dcterms:modified xsi:type="dcterms:W3CDTF">2023-05-11T13:27:46Z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0x010100EC3406C202E4497181665C11E646D3A300ED8B04B55EC2304ABE0AD5C853484043</vt:lpwstr>
  </property>
  <property fmtid="{D5CDD505-2E9C-101B-9397-08002B2CF9AE}" pid="3" name="_dlc_DocIdItemGuid">
    <vt:lpwstr>1811235e-17c7-4351-b6c3-92a0d34391cd</vt:lpwstr>
  </property>
  <property fmtid="{D5CDD505-2E9C-101B-9397-08002B2CF9AE}" pid="4" name="lcf76f155ced4ddcb4097134ff3c332f">
    <vt:lpwstr/>
  </property>
  <property fmtid="{D5CDD505-2E9C-101B-9397-08002B2CF9AE}" pid="5" name="MediaServiceImageTags">
    <vt:lpwstr/>
  </property>
  <property fmtid="{D5CDD505-2E9C-101B-9397-08002B2CF9AE}" pid="6" name="PZFileplanreference">
    <vt:lpwstr/>
  </property>
</Properties>
</file>