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6"/>
  </p:sldMasterIdLst>
  <p:notesMasterIdLst>
    <p:notesMasterId r:id="rId19"/>
  </p:notesMasterIdLst>
  <p:sldIdLst>
    <p:sldId id="258" r:id="rId7"/>
    <p:sldId id="284" r:id="rId8"/>
    <p:sldId id="358" r:id="rId9"/>
    <p:sldId id="360" r:id="rId10"/>
    <p:sldId id="343" r:id="rId11"/>
    <p:sldId id="361" r:id="rId12"/>
    <p:sldId id="328" r:id="rId13"/>
    <p:sldId id="342" r:id="rId14"/>
    <p:sldId id="340" r:id="rId15"/>
    <p:sldId id="337" r:id="rId16"/>
    <p:sldId id="339" r:id="rId17"/>
    <p:sldId id="33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3E8606-2E10-B122-051F-079435A3E993}" name="Jo Mackenzie" initials="JM" userId="S::jo.mackenzie@hertfordshire.gov.uk::b23b8928-8313-4f51-b640-cef52c637d77" providerId="AD"/>
  <p188:author id="{6BA97B10-540E-C01F-F524-3C411D1A367D}" name="Nick Denham1" initials="ND" userId="S::nick.denham1@hertfordshire.gov.uk::447dc7a8-77ef-4358-adf1-801d32acb1f1" providerId="AD"/>
  <p188:author id="{E366B044-BB37-8591-C855-D5DAF8A1D937}" name="Will Yuill" initials="WY" userId="Will Yuill" providerId="None"/>
  <p188:author id="{2CE027F7-7AA2-193C-C194-ADB6FF2B5D40}" name="Nick Denham1" initials="ND" userId="S::Nick.Denham1@hertfordshire.gov.uk::447dc7a8-77ef-4358-adf1-801d32acb1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F63"/>
    <a:srgbClr val="727285"/>
    <a:srgbClr val="A8E838"/>
    <a:srgbClr val="96CEFC"/>
    <a:srgbClr val="FDD51B"/>
    <a:srgbClr val="F15B74"/>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79748A-9506-4BE0-98BB-3FDB1D5A1437}" v="40" dt="2023-05-05T09:09:46.068"/>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77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openxmlformats.org/officeDocument/2006/relationships/hyperlink" Target="mailto:JSNA@hertfordshire.gov.uk" TargetMode="External"/><Relationship Id="rId1" Type="http://schemas.openxmlformats.org/officeDocument/2006/relationships/hyperlink" Target="http://www.hertfordshire.gov.uk/jsna"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mailto:JSNA@hertfordshire.gov.uk" TargetMode="External"/><Relationship Id="rId1" Type="http://schemas.openxmlformats.org/officeDocument/2006/relationships/hyperlink" Target="http://www.hertfordshire.gov.uk/jsna"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D6AD28-64D5-499B-AFBF-C8B1027A95F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F6AE7D2-242E-45EF-A2F9-A4B8FA328464}">
      <dgm:prSet/>
      <dgm:spPr>
        <a:solidFill>
          <a:srgbClr val="96CEFC"/>
        </a:solidFill>
      </dgm:spPr>
      <dgm:t>
        <a:bodyPr/>
        <a:lstStyle/>
        <a:p>
          <a:r>
            <a:rPr lang="en-GB"/>
            <a:t>Find out more</a:t>
          </a:r>
          <a:endParaRPr lang="en-US"/>
        </a:p>
      </dgm:t>
    </dgm:pt>
    <dgm:pt modelId="{46DA635F-A0DC-42DB-9680-E3E80735C0CD}" type="parTrans" cxnId="{544766BF-9395-4657-B87F-45589ED0CEC3}">
      <dgm:prSet/>
      <dgm:spPr/>
      <dgm:t>
        <a:bodyPr/>
        <a:lstStyle/>
        <a:p>
          <a:endParaRPr lang="en-US"/>
        </a:p>
      </dgm:t>
    </dgm:pt>
    <dgm:pt modelId="{5EDC933F-4F4A-477F-95EF-358F7B0E7280}" type="sibTrans" cxnId="{544766BF-9395-4657-B87F-45589ED0CEC3}">
      <dgm:prSet/>
      <dgm:spPr/>
      <dgm:t>
        <a:bodyPr/>
        <a:lstStyle/>
        <a:p>
          <a:endParaRPr lang="en-US"/>
        </a:p>
      </dgm:t>
    </dgm:pt>
    <dgm:pt modelId="{FEBEBF65-620A-46F6-BEEA-FB3A26020890}">
      <dgm:prSet/>
      <dgm:spPr>
        <a:ln>
          <a:solidFill>
            <a:srgbClr val="96CEFC"/>
          </a:solidFill>
        </a:ln>
      </dgm:spPr>
      <dgm:t>
        <a:bodyPr/>
        <a:lstStyle/>
        <a:p>
          <a:pPr marL="285750"/>
          <a:r>
            <a:rPr lang="en-GB" sz="2300" kern="1200" dirty="0"/>
            <a:t>For JSNAs, briefings or Lite Bites on a health topic submit a request to the JSNA team, through</a:t>
          </a:r>
          <a:endParaRPr lang="en-US" sz="2300" kern="1200" dirty="0"/>
        </a:p>
      </dgm:t>
    </dgm:pt>
    <dgm:pt modelId="{A3AF817A-EB70-4C52-A7B4-0C8695A43F6B}" type="parTrans" cxnId="{8176CAD0-295A-4C20-AD40-089D629E4B13}">
      <dgm:prSet/>
      <dgm:spPr/>
      <dgm:t>
        <a:bodyPr/>
        <a:lstStyle/>
        <a:p>
          <a:endParaRPr lang="en-GB"/>
        </a:p>
      </dgm:t>
    </dgm:pt>
    <dgm:pt modelId="{107CBDC5-5087-4823-B2BB-2CEF85EC9126}" type="sibTrans" cxnId="{8176CAD0-295A-4C20-AD40-089D629E4B13}">
      <dgm:prSet/>
      <dgm:spPr/>
      <dgm:t>
        <a:bodyPr/>
        <a:lstStyle/>
        <a:p>
          <a:endParaRPr lang="en-GB"/>
        </a:p>
      </dgm:t>
    </dgm:pt>
    <dgm:pt modelId="{F683ED9A-C04B-44D7-B5E0-9ABECA717711}">
      <dgm:prSet/>
      <dgm:spPr>
        <a:ln>
          <a:solidFill>
            <a:srgbClr val="96CEFC"/>
          </a:solidFill>
        </a:ln>
      </dgm:spPr>
      <dgm:t>
        <a:bodyPr/>
        <a:lstStyle/>
        <a:p>
          <a:pPr marL="1080000">
            <a:buFontTx/>
            <a:buNone/>
          </a:pPr>
          <a:r>
            <a:rPr lang="en-GB" sz="2300" kern="1200" dirty="0">
              <a:hlinkClick xmlns:r="http://schemas.openxmlformats.org/officeDocument/2006/relationships" r:id="rId1"/>
            </a:rPr>
            <a:t>www.hertfordshire.gov.uk/jsna</a:t>
          </a:r>
          <a:endParaRPr lang="en-US" sz="2300" kern="1200" dirty="0"/>
        </a:p>
      </dgm:t>
    </dgm:pt>
    <dgm:pt modelId="{A9F6FF07-BD76-4FE5-932F-7A2CB8A62FA9}" type="parTrans" cxnId="{9FD38F7F-0416-4FDE-A119-B0B2130F6C3E}">
      <dgm:prSet/>
      <dgm:spPr/>
      <dgm:t>
        <a:bodyPr/>
        <a:lstStyle/>
        <a:p>
          <a:endParaRPr lang="en-GB"/>
        </a:p>
      </dgm:t>
    </dgm:pt>
    <dgm:pt modelId="{174C56F4-7616-4010-9183-8BC7BCE0DF5F}" type="sibTrans" cxnId="{9FD38F7F-0416-4FDE-A119-B0B2130F6C3E}">
      <dgm:prSet/>
      <dgm:spPr/>
      <dgm:t>
        <a:bodyPr/>
        <a:lstStyle/>
        <a:p>
          <a:endParaRPr lang="en-GB"/>
        </a:p>
      </dgm:t>
    </dgm:pt>
    <dgm:pt modelId="{EB67AF2F-C71A-4CD4-97FA-F211C84196E7}">
      <dgm:prSet/>
      <dgm:spPr>
        <a:ln>
          <a:solidFill>
            <a:srgbClr val="96CEFC"/>
          </a:solidFill>
        </a:ln>
      </dgm:spPr>
      <dgm:t>
        <a:bodyPr/>
        <a:lstStyle/>
        <a:p>
          <a:pPr marL="1080000" rtl="0">
            <a:buFontTx/>
            <a:buNone/>
          </a:pPr>
          <a:r>
            <a:rPr lang="en-GB" sz="2300" kern="1200">
              <a:hlinkClick xmlns:r="http://schemas.openxmlformats.org/officeDocument/2006/relationships" r:id="rId2"/>
            </a:rPr>
            <a:t>JSNA@hertfordshire.gov.uk</a:t>
          </a:r>
          <a:r>
            <a:rPr lang="en-GB" sz="2300" kern="1200">
              <a:latin typeface="Calibri Light" panose="020F0302020204030204"/>
            </a:rPr>
            <a:t> </a:t>
          </a:r>
          <a:endParaRPr lang="en-US" sz="2300" kern="1200"/>
        </a:p>
      </dgm:t>
    </dgm:pt>
    <dgm:pt modelId="{0BFBD113-C78B-4F07-9D81-12B41B678AEA}" type="parTrans" cxnId="{F1A5268D-A4CB-4AD5-970F-40AE7C867D60}">
      <dgm:prSet/>
      <dgm:spPr/>
      <dgm:t>
        <a:bodyPr/>
        <a:lstStyle/>
        <a:p>
          <a:endParaRPr lang="en-GB"/>
        </a:p>
      </dgm:t>
    </dgm:pt>
    <dgm:pt modelId="{7E8BC832-8381-4D66-B42A-11C3AF957F42}" type="sibTrans" cxnId="{F1A5268D-A4CB-4AD5-970F-40AE7C867D60}">
      <dgm:prSet/>
      <dgm:spPr/>
      <dgm:t>
        <a:bodyPr/>
        <a:lstStyle/>
        <a:p>
          <a:endParaRPr lang="en-GB"/>
        </a:p>
      </dgm:t>
    </dgm:pt>
    <dgm:pt modelId="{ECC5AEF0-33FE-4329-9BA2-046838E5F50D}" type="pres">
      <dgm:prSet presAssocID="{C9D6AD28-64D5-499B-AFBF-C8B1027A95F2}" presName="linear" presStyleCnt="0">
        <dgm:presLayoutVars>
          <dgm:dir/>
          <dgm:animLvl val="lvl"/>
          <dgm:resizeHandles val="exact"/>
        </dgm:presLayoutVars>
      </dgm:prSet>
      <dgm:spPr/>
    </dgm:pt>
    <dgm:pt modelId="{8053CF8E-D8CE-416B-9F96-1E8F51BC0A3D}" type="pres">
      <dgm:prSet presAssocID="{6F6AE7D2-242E-45EF-A2F9-A4B8FA328464}" presName="parentLin" presStyleCnt="0"/>
      <dgm:spPr/>
    </dgm:pt>
    <dgm:pt modelId="{F5679AA7-70F7-4FBC-92D2-9EE988ABD816}" type="pres">
      <dgm:prSet presAssocID="{6F6AE7D2-242E-45EF-A2F9-A4B8FA328464}" presName="parentLeftMargin" presStyleLbl="node1" presStyleIdx="0" presStyleCnt="1"/>
      <dgm:spPr/>
    </dgm:pt>
    <dgm:pt modelId="{E4843C5C-3D08-4CB9-8015-AE6B990AF9D8}" type="pres">
      <dgm:prSet presAssocID="{6F6AE7D2-242E-45EF-A2F9-A4B8FA328464}" presName="parentText" presStyleLbl="node1" presStyleIdx="0" presStyleCnt="1">
        <dgm:presLayoutVars>
          <dgm:chMax val="0"/>
          <dgm:bulletEnabled val="1"/>
        </dgm:presLayoutVars>
      </dgm:prSet>
      <dgm:spPr/>
    </dgm:pt>
    <dgm:pt modelId="{2C17CD42-284B-466C-8ECC-68E5EAEB8965}" type="pres">
      <dgm:prSet presAssocID="{6F6AE7D2-242E-45EF-A2F9-A4B8FA328464}" presName="negativeSpace" presStyleCnt="0"/>
      <dgm:spPr/>
    </dgm:pt>
    <dgm:pt modelId="{9D050338-6440-49E5-A043-0C075C53344D}" type="pres">
      <dgm:prSet presAssocID="{6F6AE7D2-242E-45EF-A2F9-A4B8FA328464}" presName="childText" presStyleLbl="conFgAcc1" presStyleIdx="0" presStyleCnt="1" custScaleY="102393">
        <dgm:presLayoutVars>
          <dgm:bulletEnabled val="1"/>
        </dgm:presLayoutVars>
      </dgm:prSet>
      <dgm:spPr/>
    </dgm:pt>
  </dgm:ptLst>
  <dgm:cxnLst>
    <dgm:cxn modelId="{B0DC103F-CC82-416A-B433-2A08B3E938BE}" type="presOf" srcId="{FEBEBF65-620A-46F6-BEEA-FB3A26020890}" destId="{9D050338-6440-49E5-A043-0C075C53344D}" srcOrd="0" destOrd="0" presId="urn:microsoft.com/office/officeart/2005/8/layout/list1"/>
    <dgm:cxn modelId="{8B42D05B-D724-4C58-AF49-25AAB66BEEDE}" type="presOf" srcId="{6F6AE7D2-242E-45EF-A2F9-A4B8FA328464}" destId="{E4843C5C-3D08-4CB9-8015-AE6B990AF9D8}" srcOrd="1" destOrd="0" presId="urn:microsoft.com/office/officeart/2005/8/layout/list1"/>
    <dgm:cxn modelId="{F234D67C-965D-4AC2-9F49-8203CFF14BAB}" type="presOf" srcId="{EB67AF2F-C71A-4CD4-97FA-F211C84196E7}" destId="{9D050338-6440-49E5-A043-0C075C53344D}" srcOrd="0" destOrd="2" presId="urn:microsoft.com/office/officeart/2005/8/layout/list1"/>
    <dgm:cxn modelId="{9FD38F7F-0416-4FDE-A119-B0B2130F6C3E}" srcId="{FEBEBF65-620A-46F6-BEEA-FB3A26020890}" destId="{F683ED9A-C04B-44D7-B5E0-9ABECA717711}" srcOrd="0" destOrd="0" parTransId="{A9F6FF07-BD76-4FE5-932F-7A2CB8A62FA9}" sibTransId="{174C56F4-7616-4010-9183-8BC7BCE0DF5F}"/>
    <dgm:cxn modelId="{F1A5268D-A4CB-4AD5-970F-40AE7C867D60}" srcId="{F683ED9A-C04B-44D7-B5E0-9ABECA717711}" destId="{EB67AF2F-C71A-4CD4-97FA-F211C84196E7}" srcOrd="0" destOrd="0" parTransId="{0BFBD113-C78B-4F07-9D81-12B41B678AEA}" sibTransId="{7E8BC832-8381-4D66-B42A-11C3AF957F42}"/>
    <dgm:cxn modelId="{2CA501AA-4A15-4A95-9D26-0931AB63A7B6}" type="presOf" srcId="{F683ED9A-C04B-44D7-B5E0-9ABECA717711}" destId="{9D050338-6440-49E5-A043-0C075C53344D}" srcOrd="0" destOrd="1" presId="urn:microsoft.com/office/officeart/2005/8/layout/list1"/>
    <dgm:cxn modelId="{344EC6BE-86A2-46FE-8343-97B87F9C9931}" type="presOf" srcId="{6F6AE7D2-242E-45EF-A2F9-A4B8FA328464}" destId="{F5679AA7-70F7-4FBC-92D2-9EE988ABD816}" srcOrd="0" destOrd="0" presId="urn:microsoft.com/office/officeart/2005/8/layout/list1"/>
    <dgm:cxn modelId="{544766BF-9395-4657-B87F-45589ED0CEC3}" srcId="{C9D6AD28-64D5-499B-AFBF-C8B1027A95F2}" destId="{6F6AE7D2-242E-45EF-A2F9-A4B8FA328464}" srcOrd="0" destOrd="0" parTransId="{46DA635F-A0DC-42DB-9680-E3E80735C0CD}" sibTransId="{5EDC933F-4F4A-477F-95EF-358F7B0E7280}"/>
    <dgm:cxn modelId="{8176CAD0-295A-4C20-AD40-089D629E4B13}" srcId="{6F6AE7D2-242E-45EF-A2F9-A4B8FA328464}" destId="{FEBEBF65-620A-46F6-BEEA-FB3A26020890}" srcOrd="0" destOrd="0" parTransId="{A3AF817A-EB70-4C52-A7B4-0C8695A43F6B}" sibTransId="{107CBDC5-5087-4823-B2BB-2CEF85EC9126}"/>
    <dgm:cxn modelId="{DAF638D7-02A5-4E24-A732-5B40B8F9083A}" type="presOf" srcId="{C9D6AD28-64D5-499B-AFBF-C8B1027A95F2}" destId="{ECC5AEF0-33FE-4329-9BA2-046838E5F50D}" srcOrd="0" destOrd="0" presId="urn:microsoft.com/office/officeart/2005/8/layout/list1"/>
    <dgm:cxn modelId="{3A630DF1-CF68-4D53-9EE5-C83259E62549}" type="presParOf" srcId="{ECC5AEF0-33FE-4329-9BA2-046838E5F50D}" destId="{8053CF8E-D8CE-416B-9F96-1E8F51BC0A3D}" srcOrd="0" destOrd="0" presId="urn:microsoft.com/office/officeart/2005/8/layout/list1"/>
    <dgm:cxn modelId="{CDCC2688-6CDD-4D0A-B3E5-61E03544699D}" type="presParOf" srcId="{8053CF8E-D8CE-416B-9F96-1E8F51BC0A3D}" destId="{F5679AA7-70F7-4FBC-92D2-9EE988ABD816}" srcOrd="0" destOrd="0" presId="urn:microsoft.com/office/officeart/2005/8/layout/list1"/>
    <dgm:cxn modelId="{D6253746-E518-4661-AF82-BB005350914A}" type="presParOf" srcId="{8053CF8E-D8CE-416B-9F96-1E8F51BC0A3D}" destId="{E4843C5C-3D08-4CB9-8015-AE6B990AF9D8}" srcOrd="1" destOrd="0" presId="urn:microsoft.com/office/officeart/2005/8/layout/list1"/>
    <dgm:cxn modelId="{CA50DF1C-91A1-4932-BDF6-7223146A4582}" type="presParOf" srcId="{ECC5AEF0-33FE-4329-9BA2-046838E5F50D}" destId="{2C17CD42-284B-466C-8ECC-68E5EAEB8965}" srcOrd="1" destOrd="0" presId="urn:microsoft.com/office/officeart/2005/8/layout/list1"/>
    <dgm:cxn modelId="{58C1957D-F3C0-4BEF-AF3A-E27F6E003E40}" type="presParOf" srcId="{ECC5AEF0-33FE-4329-9BA2-046838E5F50D}" destId="{9D050338-6440-49E5-A043-0C075C53344D}" srcOrd="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50338-6440-49E5-A043-0C075C53344D}">
      <dsp:nvSpPr>
        <dsp:cNvPr id="0" name=""/>
        <dsp:cNvSpPr/>
      </dsp:nvSpPr>
      <dsp:spPr>
        <a:xfrm>
          <a:off x="0" y="580819"/>
          <a:ext cx="10515600" cy="4151063"/>
        </a:xfrm>
        <a:prstGeom prst="rect">
          <a:avLst/>
        </a:prstGeom>
        <a:solidFill>
          <a:schemeClr val="lt1">
            <a:alpha val="90000"/>
            <a:hueOff val="0"/>
            <a:satOff val="0"/>
            <a:lumOff val="0"/>
            <a:alphaOff val="0"/>
          </a:schemeClr>
        </a:solidFill>
        <a:ln w="12700" cap="flat" cmpd="sng" algn="ctr">
          <a:solidFill>
            <a:srgbClr val="96CEF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812292" rIns="816127" bIns="277368" numCol="1" spcCol="1270" anchor="t" anchorCtr="0">
          <a:noAutofit/>
        </a:bodyPr>
        <a:lstStyle/>
        <a:p>
          <a:pPr marL="285750" lvl="1" indent="-285750" algn="l" defTabSz="1733550">
            <a:lnSpc>
              <a:spcPct val="90000"/>
            </a:lnSpc>
            <a:spcBef>
              <a:spcPct val="0"/>
            </a:spcBef>
            <a:spcAft>
              <a:spcPct val="15000"/>
            </a:spcAft>
            <a:buChar char="•"/>
          </a:pPr>
          <a:r>
            <a:rPr lang="en-GB" sz="3900" kern="1200" dirty="0"/>
            <a:t>For JSNAs, briefings or Lite Bites on a health topic submit a request to the JSNA team, through</a:t>
          </a:r>
          <a:endParaRPr lang="en-US" sz="3900" kern="1200" dirty="0"/>
        </a:p>
        <a:p>
          <a:pPr marL="1080000" lvl="2" indent="-285750" algn="l" defTabSz="1733550">
            <a:lnSpc>
              <a:spcPct val="90000"/>
            </a:lnSpc>
            <a:spcBef>
              <a:spcPct val="0"/>
            </a:spcBef>
            <a:spcAft>
              <a:spcPct val="15000"/>
            </a:spcAft>
            <a:buFontTx/>
            <a:buNone/>
          </a:pPr>
          <a:r>
            <a:rPr lang="en-GB" sz="3900" kern="1200" dirty="0">
              <a:hlinkClick xmlns:r="http://schemas.openxmlformats.org/officeDocument/2006/relationships" r:id="rId1"/>
            </a:rPr>
            <a:t>www.hertfordshire.gov.uk/jsna</a:t>
          </a:r>
          <a:endParaRPr lang="en-US" sz="3900" kern="1200" dirty="0"/>
        </a:p>
        <a:p>
          <a:pPr marL="1080000" lvl="3" indent="-285750" algn="l" defTabSz="1733550" rtl="0">
            <a:lnSpc>
              <a:spcPct val="90000"/>
            </a:lnSpc>
            <a:spcBef>
              <a:spcPct val="0"/>
            </a:spcBef>
            <a:spcAft>
              <a:spcPct val="15000"/>
            </a:spcAft>
            <a:buFontTx/>
            <a:buNone/>
          </a:pPr>
          <a:r>
            <a:rPr lang="en-GB" sz="3900" kern="1200">
              <a:hlinkClick xmlns:r="http://schemas.openxmlformats.org/officeDocument/2006/relationships" r:id="rId2"/>
            </a:rPr>
            <a:t>JSNA@hertfordshire.gov.uk</a:t>
          </a:r>
          <a:r>
            <a:rPr lang="en-GB" sz="3900" kern="1200">
              <a:latin typeface="Calibri Light" panose="020F0302020204030204"/>
            </a:rPr>
            <a:t> </a:t>
          </a:r>
          <a:endParaRPr lang="en-US" sz="3900" kern="1200"/>
        </a:p>
      </dsp:txBody>
      <dsp:txXfrm>
        <a:off x="0" y="580819"/>
        <a:ext cx="10515600" cy="4151063"/>
      </dsp:txXfrm>
    </dsp:sp>
    <dsp:sp modelId="{E4843C5C-3D08-4CB9-8015-AE6B990AF9D8}">
      <dsp:nvSpPr>
        <dsp:cNvPr id="0" name=""/>
        <dsp:cNvSpPr/>
      </dsp:nvSpPr>
      <dsp:spPr>
        <a:xfrm>
          <a:off x="525780" y="5179"/>
          <a:ext cx="7360920" cy="1151280"/>
        </a:xfrm>
        <a:prstGeom prst="roundRect">
          <a:avLst/>
        </a:prstGeom>
        <a:solidFill>
          <a:srgbClr val="96CEF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733550">
            <a:lnSpc>
              <a:spcPct val="90000"/>
            </a:lnSpc>
            <a:spcBef>
              <a:spcPct val="0"/>
            </a:spcBef>
            <a:spcAft>
              <a:spcPct val="35000"/>
            </a:spcAft>
            <a:buNone/>
          </a:pPr>
          <a:r>
            <a:rPr lang="en-GB" sz="3900" kern="1200"/>
            <a:t>Find out more</a:t>
          </a:r>
          <a:endParaRPr lang="en-US" sz="3900" kern="1200"/>
        </a:p>
      </dsp:txBody>
      <dsp:txXfrm>
        <a:off x="581981" y="61380"/>
        <a:ext cx="7248518" cy="103887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3A0FBB-58B7-4D5B-88C0-EA95FD50C429}" type="datetimeFigureOut">
              <a:rPr lang="en-GB" smtClean="0"/>
              <a:t>11/05/2023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1F2A8C-353A-4D8C-84F8-E682AC88ED20}" type="slidenum">
              <a:rPr lang="en-GB" smtClean="0"/>
              <a:t>‹#›</a:t>
            </a:fld>
            <a:endParaRPr lang="en-GB"/>
          </a:p>
        </p:txBody>
      </p:sp>
    </p:spTree>
    <p:extLst>
      <p:ext uri="{BB962C8B-B14F-4D97-AF65-F5344CB8AC3E}">
        <p14:creationId xmlns:p14="http://schemas.microsoft.com/office/powerpoint/2010/main" val="2346124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Thank you for your time joining today’s PH Knowledge and Skills session.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We hope you find this a useful summary of the work of the Evidence and Intelligence staff within Hertfordshire Public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We are starting with a question - ‘how do YOU use data and evidence on health and wellbeing to improve your services’. As you listen to the examples, we hope you will reflect on your projects, your teams and your stakeholders, and think about how you find data and evidence, and how you analyse and evaluate evidence to improve the services that you deliver.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We hope you will also find out about some services and opportunities that could help you which you weren’t aware of before.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Hi everyone. I’m Vicki and I’m a member of the Joint Strategic Needs Assessment (JSNA) team with a joint role between Public Health Evidence and Intelligence and Community Protection. I am co-presenting today with our Drug and Alcohol Analyst, Becki, on how the JSNA team work collaboratively with stakeholders to produce effective and impactful JSNA products.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611D30-797D-4841-8333-E8625469C2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938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Becki: From March this year, we now have a designated Drug and Alcohol Analyst which sits jointly between the CCSU and JSNA teams, promoting a joint approach to creating intelligence products on drug and alcohol related issues in Hertfordshire. The purpose of this role is to support the aims of the Drug and Alcohol Strategic Board and encourage evidence-based decision making for the spending of Hertfordshire’s government awarded Drug and Alcohol Supplemental Grant. To achieve this, the role leads on the production of drug and alcohol related JSNA and intelligence products, and provides analytical support on topics associated with substance misuse, most notably aimed at improving the number of people accessing structured drug and alcohol treatment in the county. </a:t>
            </a:r>
          </a:p>
          <a:p>
            <a:endParaRPr lang="en-GB"/>
          </a:p>
          <a:p>
            <a:r>
              <a:rPr lang="en-GB"/>
              <a:t>The workload is</a:t>
            </a:r>
            <a:r>
              <a:rPr lang="en-GB" sz="1200">
                <a:latin typeface="Bahnschrift" panose="020B0502040204020203" pitchFamily="34" charset="0"/>
              </a:rPr>
              <a:t> determined through a separate process to standard JSNA products, and requests must be made to the CCSU through the Drug and Alcohol workstream leads, which cover topics such as criminal justice, detox and residential rehab and children and young people, among others.</a:t>
            </a:r>
            <a:endParaRPr lang="en-GB"/>
          </a:p>
        </p:txBody>
      </p:sp>
      <p:sp>
        <p:nvSpPr>
          <p:cNvPr id="4" name="Slide Number Placeholder 3"/>
          <p:cNvSpPr>
            <a:spLocks noGrp="1"/>
          </p:cNvSpPr>
          <p:nvPr>
            <p:ph type="sldNum" sz="quarter" idx="5"/>
          </p:nvPr>
        </p:nvSpPr>
        <p:spPr/>
        <p:txBody>
          <a:bodyPr/>
          <a:lstStyle/>
          <a:p>
            <a:fld id="{561F2A8C-353A-4D8C-84F8-E682AC88ED20}" type="slidenum">
              <a:rPr lang="en-GB" smtClean="0"/>
              <a:t>10</a:t>
            </a:fld>
            <a:endParaRPr lang="en-GB"/>
          </a:p>
        </p:txBody>
      </p:sp>
    </p:spTree>
    <p:extLst>
      <p:ext uri="{BB962C8B-B14F-4D97-AF65-F5344CB8AC3E}">
        <p14:creationId xmlns:p14="http://schemas.microsoft.com/office/powerpoint/2010/main" val="98332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outlines some of the many positive outcomes we have achieved from our collaborative working between health and community safety.</a:t>
            </a:r>
          </a:p>
          <a:p>
            <a:endParaRPr lang="en-GB"/>
          </a:p>
          <a:p>
            <a:pPr marL="171450" indent="-171450">
              <a:buFont typeface="Arial" panose="020B0604020202020204" pitchFamily="34" charset="0"/>
              <a:buChar char="•"/>
            </a:pPr>
            <a:r>
              <a:rPr lang="en-GB"/>
              <a:t>The first example is the </a:t>
            </a:r>
            <a:r>
              <a:rPr lang="en-GB" b="1"/>
              <a:t>Violence Against Women and Girls JSNA </a:t>
            </a:r>
            <a:r>
              <a:rPr lang="en-GB"/>
              <a:t>that was undertaken in 2021. As part of this JSNA, we undertook a public survey to understand how safe women and girls feel in Hertfordshire, which reached a total of 13,000 responses. The findings from this JSNA and the survey are being  used to develop a partnership VAWG strategy.</a:t>
            </a:r>
          </a:p>
          <a:p>
            <a:pPr marL="171450" indent="-171450">
              <a:buFont typeface="Arial" panose="020B0604020202020204" pitchFamily="34" charset="0"/>
              <a:buChar char="•"/>
            </a:pP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We also produced a JSNA briefing last year on </a:t>
            </a:r>
            <a:r>
              <a:rPr lang="en-GB" b="1"/>
              <a:t>Effective Programmes for Domestic Abuse Perpetrators </a:t>
            </a:r>
            <a:r>
              <a:rPr lang="en-GB" b="0"/>
              <a:t>which was </a:t>
            </a:r>
            <a:r>
              <a:rPr lang="en-GB" sz="1200">
                <a:latin typeface="Bahnschrift"/>
              </a:rPr>
              <a:t>used to support a successful funding bid to the Home Office for evidence-based domestic abuse perpetrator interventions which effect behavioural change and encourage healthy relationships.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latin typeface="Bahnschrif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Bahnschrift"/>
              </a:rPr>
              <a:t>Following the success of the Suicide Audit, we worked with the Coroner’s Service to introduce a </a:t>
            </a:r>
            <a:r>
              <a:rPr lang="en-GB" sz="1200" b="1">
                <a:latin typeface="Bahnschrift"/>
              </a:rPr>
              <a:t>Drug and Alcohol Deaths Audit </a:t>
            </a:r>
            <a:r>
              <a:rPr lang="en-GB" sz="1200" b="0">
                <a:latin typeface="Bahnschrift"/>
              </a:rPr>
              <a:t>in 2020 to develop local data on deaths caused by substance misuse, including producing annual reports on these deaths. Findings from the audit have been used to target areas for rollout of naloxone (an opiate overdose reversal drug that can be administered by clinical and non-clinical staff) to prevent drug-related deaths in Hertfordshire.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a:latin typeface="Bahnschrif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latin typeface="Bahnschrift"/>
              </a:rPr>
              <a:t>As a result of the joint working between the CCSU and Public Health, we worked with the NHS Trusts in Hertfordshire to introduce the </a:t>
            </a:r>
            <a:r>
              <a:rPr lang="en-GB" sz="1200" b="1">
                <a:latin typeface="Bahnschrift"/>
              </a:rPr>
              <a:t>Hertfordshire Violent Assault Dataset, </a:t>
            </a:r>
            <a:r>
              <a:rPr lang="en-GB" sz="1200" b="0">
                <a:latin typeface="Bahnschrift"/>
              </a:rPr>
              <a:t>which captures data on individuals presenting to A&amp;E departments in Hertfordshire for alcohol and weapon-related violent assaults.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a:latin typeface="Bahnschrif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latin typeface="Bahnschrift"/>
              </a:rPr>
              <a:t>During the </a:t>
            </a:r>
            <a:r>
              <a:rPr lang="en-GB" sz="1200" b="1">
                <a:latin typeface="Bahnschrift"/>
              </a:rPr>
              <a:t>COVID-19 </a:t>
            </a:r>
            <a:r>
              <a:rPr lang="en-GB" sz="1200" b="0">
                <a:latin typeface="Bahnschrift"/>
              </a:rPr>
              <a:t>pandemic, we also ensured that all joint products examined the impact of the pandemic on the issue. For example, the impact that restrictions had on knife crime and people trapped in domestic abuse situations, and the impact of the pandemic on issues such as mental health and substance misuse behaviours which are key risk factors for crime and exploitation.</a:t>
            </a:r>
            <a:endParaRPr lang="en-GB" b="1"/>
          </a:p>
        </p:txBody>
      </p:sp>
      <p:sp>
        <p:nvSpPr>
          <p:cNvPr id="4" name="Slide Number Placeholder 3"/>
          <p:cNvSpPr>
            <a:spLocks noGrp="1"/>
          </p:cNvSpPr>
          <p:nvPr>
            <p:ph type="sldNum" sz="quarter" idx="5"/>
          </p:nvPr>
        </p:nvSpPr>
        <p:spPr/>
        <p:txBody>
          <a:bodyPr/>
          <a:lstStyle/>
          <a:p>
            <a:fld id="{561F2A8C-353A-4D8C-84F8-E682AC88ED20}" type="slidenum">
              <a:rPr lang="en-GB" smtClean="0"/>
              <a:t>11</a:t>
            </a:fld>
            <a:endParaRPr lang="en-GB"/>
          </a:p>
        </p:txBody>
      </p:sp>
    </p:spTree>
    <p:extLst>
      <p:ext uri="{BB962C8B-B14F-4D97-AF65-F5344CB8AC3E}">
        <p14:creationId xmlns:p14="http://schemas.microsoft.com/office/powerpoint/2010/main" val="3840846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Becki: Thanks so much for listening, if you have any questions, please do get in touch using our JSNA email.</a:t>
            </a:r>
          </a:p>
          <a:p>
            <a:endParaRPr lang="en-GB"/>
          </a:p>
        </p:txBody>
      </p:sp>
      <p:sp>
        <p:nvSpPr>
          <p:cNvPr id="4" name="Slide Number Placeholder 3"/>
          <p:cNvSpPr>
            <a:spLocks noGrp="1"/>
          </p:cNvSpPr>
          <p:nvPr>
            <p:ph type="sldNum" sz="quarter" idx="5"/>
          </p:nvPr>
        </p:nvSpPr>
        <p:spPr/>
        <p:txBody>
          <a:bodyPr/>
          <a:lstStyle/>
          <a:p>
            <a:fld id="{561F2A8C-353A-4D8C-84F8-E682AC88ED20}" type="slidenum">
              <a:rPr lang="en-GB" smtClean="0"/>
              <a:t>12</a:t>
            </a:fld>
            <a:endParaRPr lang="en-GB"/>
          </a:p>
        </p:txBody>
      </p:sp>
    </p:spTree>
    <p:extLst>
      <p:ext uri="{BB962C8B-B14F-4D97-AF65-F5344CB8AC3E}">
        <p14:creationId xmlns:p14="http://schemas.microsoft.com/office/powerpoint/2010/main" val="2680403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today’s session we are going to cover a range of topics related to our collaborate working with other teams.</a:t>
            </a:r>
          </a:p>
          <a:p>
            <a:endParaRPr lang="en-GB"/>
          </a:p>
          <a:p>
            <a:pPr marL="514350" indent="-514350">
              <a:buFont typeface="+mj-lt"/>
              <a:buAutoNum type="arabicPeriod"/>
            </a:pPr>
            <a:r>
              <a:rPr lang="en-GB" b="0">
                <a:latin typeface="Bahnschrift"/>
              </a:rPr>
              <a:t>We will start by giving you an overview of the Joint Strategic Needs Assessment (JSNA) and the types of products that we create</a:t>
            </a:r>
          </a:p>
          <a:p>
            <a:pPr marL="514350" indent="-514350">
              <a:buFont typeface="+mj-lt"/>
              <a:buAutoNum type="arabicPeriod"/>
            </a:pPr>
            <a:r>
              <a:rPr lang="en-GB" b="0">
                <a:latin typeface="Bahnschrift"/>
              </a:rPr>
              <a:t>We will then give you an overview of how we collaborate with stakeholders, both internal and external</a:t>
            </a:r>
          </a:p>
          <a:p>
            <a:pPr marL="514350" indent="-514350">
              <a:buFont typeface="+mj-lt"/>
              <a:buAutoNum type="arabicPeriod"/>
            </a:pPr>
            <a:r>
              <a:rPr lang="en-GB" b="0">
                <a:latin typeface="Bahnschrift"/>
              </a:rPr>
              <a:t>Followed by some information on our new JSNA working group process</a:t>
            </a:r>
          </a:p>
          <a:p>
            <a:pPr marL="514350" indent="-514350">
              <a:buFont typeface="+mj-lt"/>
              <a:buAutoNum type="arabicPeriod"/>
            </a:pPr>
            <a:r>
              <a:rPr lang="en-GB" b="0">
                <a:latin typeface="Bahnschrift"/>
              </a:rPr>
              <a:t>Finally, we will then give you some information on our joint working with the County Community Safety Unit</a:t>
            </a:r>
          </a:p>
          <a:p>
            <a:pPr marL="514350" indent="-514350">
              <a:buFont typeface="+mj-lt"/>
              <a:buAutoNum type="arabicPeriod"/>
            </a:pPr>
            <a:r>
              <a:rPr lang="en-GB" b="0">
                <a:latin typeface="Bahnschrift"/>
              </a:rPr>
              <a:t>Followed by specific examples of our joint working around drugs and alcohol</a:t>
            </a:r>
          </a:p>
          <a:p>
            <a:pPr marL="0" indent="0">
              <a:buNone/>
            </a:pPr>
            <a:endParaRPr lang="en-GB" b="1">
              <a:latin typeface="Bahnschrift"/>
            </a:endParaRPr>
          </a:p>
          <a:p>
            <a:endParaRPr lang="en-GB"/>
          </a:p>
        </p:txBody>
      </p:sp>
      <p:sp>
        <p:nvSpPr>
          <p:cNvPr id="4" name="Slide Number Placeholder 3"/>
          <p:cNvSpPr>
            <a:spLocks noGrp="1"/>
          </p:cNvSpPr>
          <p:nvPr>
            <p:ph type="sldNum" sz="quarter" idx="5"/>
          </p:nvPr>
        </p:nvSpPr>
        <p:spPr/>
        <p:txBody>
          <a:bodyPr/>
          <a:lstStyle/>
          <a:p>
            <a:fld id="{561F2A8C-353A-4D8C-84F8-E682AC88ED20}" type="slidenum">
              <a:rPr lang="en-GB" smtClean="0"/>
              <a:t>2</a:t>
            </a:fld>
            <a:endParaRPr lang="en-GB"/>
          </a:p>
        </p:txBody>
      </p:sp>
    </p:spTree>
    <p:extLst>
      <p:ext uri="{BB962C8B-B14F-4D97-AF65-F5344CB8AC3E}">
        <p14:creationId xmlns:p14="http://schemas.microsoft.com/office/powerpoint/2010/main" val="261442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Becki: The Joint Strategic Needs Assessment (JSNA) is a statutory obligation that aims to improve the health and wellbeing of the local community by identifying the specific health and social care needs of the local population and highlighting areas of inequality. This could be health inequalities that exist between different groups, for example ethnic groups or age groups, or it could be health inequalities in different locations. The JSNA is then used by public bodies to help inform commissioning decisions.</a:t>
            </a:r>
          </a:p>
          <a:p>
            <a:endParaRPr lang="en-GB"/>
          </a:p>
          <a:p>
            <a:r>
              <a:rPr lang="en-GB"/>
              <a:t>There is no standard format nationally for what a JSNA looks like, but here in Hertfordshire we produce a number of different JSNA reports with each one looking at a separate issue. JSNAs are then regularly updated using a prioritisation process and this allows us to ensure that we are identifying the changing needs of the population.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The JSNA is the </a:t>
            </a:r>
            <a:r>
              <a:rPr lang="en-GB" sz="1200" b="0"/>
              <a:t>responsibility of Hertfordshire’s Health &amp; Wellbeing Board and the Public Health Evidence and Intelligence team undertake the JSNA process on their behalf.</a:t>
            </a:r>
            <a:endParaRPr lang="en-GB" sz="1200" b="1"/>
          </a:p>
          <a:p>
            <a:endParaRPr lang="en-GB"/>
          </a:p>
        </p:txBody>
      </p:sp>
      <p:sp>
        <p:nvSpPr>
          <p:cNvPr id="4" name="Slide Number Placeholder 3"/>
          <p:cNvSpPr>
            <a:spLocks noGrp="1"/>
          </p:cNvSpPr>
          <p:nvPr>
            <p:ph type="sldNum" sz="quarter" idx="5"/>
          </p:nvPr>
        </p:nvSpPr>
        <p:spPr/>
        <p:txBody>
          <a:bodyPr/>
          <a:lstStyle/>
          <a:p>
            <a:fld id="{561F2A8C-353A-4D8C-84F8-E682AC88ED20}" type="slidenum">
              <a:rPr lang="en-GB" smtClean="0"/>
              <a:t>3</a:t>
            </a:fld>
            <a:endParaRPr lang="en-GB"/>
          </a:p>
        </p:txBody>
      </p:sp>
    </p:spTree>
    <p:extLst>
      <p:ext uri="{BB962C8B-B14F-4D97-AF65-F5344CB8AC3E}">
        <p14:creationId xmlns:p14="http://schemas.microsoft.com/office/powerpoint/2010/main" val="3954326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Becki: Some examples of the JSNA products we can offer include the full statutory JSNA, smaller briefings, or our rapid literature review </a:t>
            </a:r>
            <a:r>
              <a:rPr lang="en-GB" err="1"/>
              <a:t>litebites</a:t>
            </a:r>
            <a:r>
              <a:rPr lang="en-GB"/>
              <a:t>. The team also works on producing snapshot products such as infographics or our summary JSNA on a page documents, which provide a brief, eye catching overview of any given public health topic. We also work with both internal and external stakeholders across the county on bespoke, paid for requests that may cover a much more specific health topic or the general health and social care needs of a district within the county, for example.</a:t>
            </a:r>
          </a:p>
        </p:txBody>
      </p:sp>
      <p:sp>
        <p:nvSpPr>
          <p:cNvPr id="4" name="Slide Number Placeholder 3"/>
          <p:cNvSpPr>
            <a:spLocks noGrp="1"/>
          </p:cNvSpPr>
          <p:nvPr>
            <p:ph type="sldNum" sz="quarter" idx="5"/>
          </p:nvPr>
        </p:nvSpPr>
        <p:spPr/>
        <p:txBody>
          <a:bodyPr/>
          <a:lstStyle/>
          <a:p>
            <a:fld id="{561F2A8C-353A-4D8C-84F8-E682AC88ED20}" type="slidenum">
              <a:rPr lang="en-GB" smtClean="0"/>
              <a:t>4</a:t>
            </a:fld>
            <a:endParaRPr lang="en-GB"/>
          </a:p>
        </p:txBody>
      </p:sp>
    </p:spTree>
    <p:extLst>
      <p:ext uri="{BB962C8B-B14F-4D97-AF65-F5344CB8AC3E}">
        <p14:creationId xmlns:p14="http://schemas.microsoft.com/office/powerpoint/2010/main" val="2135107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JSNA team work collaboratively with a range of stakeholders, both internally and externally when producing JSNA products.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The team work with stakeholders to identify datasets that can be used within JSNA documents, understand local strategies and services related to the topic, and ensure that information is accurate and up-to-date. Some examples of key stakeholders can be seen in the image on the right side of this screen.</a:t>
            </a:r>
          </a:p>
          <a:p>
            <a:endParaRPr lang="en-GB"/>
          </a:p>
          <a:p>
            <a:r>
              <a:rPr lang="en-GB"/>
              <a:t>We also sometimes collaborate on JSNA projects with other teams, such as the Behaviour Change Unit (BCU) and Community Protection. For example, last month we collaborated with the BCU and other teams within Public Health to produce a JSNA on barriers to COVID-19 vaccine uptake among the immunosuppressed population, which is currently being used to target interventions for increasing vaccination uptake among this population.</a:t>
            </a:r>
          </a:p>
        </p:txBody>
      </p:sp>
      <p:sp>
        <p:nvSpPr>
          <p:cNvPr id="4" name="Slide Number Placeholder 3"/>
          <p:cNvSpPr>
            <a:spLocks noGrp="1"/>
          </p:cNvSpPr>
          <p:nvPr>
            <p:ph type="sldNum" sz="quarter" idx="5"/>
          </p:nvPr>
        </p:nvSpPr>
        <p:spPr/>
        <p:txBody>
          <a:bodyPr/>
          <a:lstStyle/>
          <a:p>
            <a:fld id="{561F2A8C-353A-4D8C-84F8-E682AC88ED20}" type="slidenum">
              <a:rPr lang="en-GB" smtClean="0"/>
              <a:t>5</a:t>
            </a:fld>
            <a:endParaRPr lang="en-GB"/>
          </a:p>
        </p:txBody>
      </p:sp>
    </p:spTree>
    <p:extLst>
      <p:ext uri="{BB962C8B-B14F-4D97-AF65-F5344CB8AC3E}">
        <p14:creationId xmlns:p14="http://schemas.microsoft.com/office/powerpoint/2010/main" val="3640131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cs typeface="Calibri" panose="020F0502020204030204" pitchFamily="34" charset="0"/>
              </a:rPr>
              <a:t>The JSNA team have an online request form on our JSNA website which we ask people to complete when requesting products in order to provide detailed information on their request, their intended audience and desired outcomes of the request. This helps us to work with stakeholders to understand their needs and requirements, and provide them with the information that they need in the most suitable format for their audience.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cs typeface="Calibri" panose="020F0502020204030204" pitchFamily="34" charset="0"/>
            </a:endParaRPr>
          </a:p>
          <a:p>
            <a:r>
              <a:rPr lang="en-GB" sz="1200">
                <a:cs typeface="Calibri" panose="020F0502020204030204" pitchFamily="34" charset="0"/>
              </a:rPr>
              <a:t>We can also recommend the most suitable JSNA products for the topic in question. For example, if the request is for a niche topic, or requires a rapid literature review, we may recommend a JSNA Lite Bite or Briefing, whereas for more detailed and complex topics we may suggest a full Joint Strategic Needs Assessment.</a:t>
            </a:r>
          </a:p>
          <a:p>
            <a:endParaRPr lang="en-GB" sz="1200">
              <a:effectLst/>
              <a:cs typeface="Calibri" panose="020F0502020204030204" pitchFamily="34" charset="0"/>
            </a:endParaRPr>
          </a:p>
          <a:p>
            <a:r>
              <a:rPr lang="en-GB" sz="1200">
                <a:effectLst/>
                <a:cs typeface="Calibri" panose="020F0502020204030204" pitchFamily="34" charset="0"/>
              </a:rPr>
              <a:t>We can also provide visually engaging products, such as infographics, as an add-on to accompany JSNA products and summarise more complex information. An example of an infographic we produced for our Dance and Wellbeing JSNA Lite Bite can be seen on the right side of the screen. Please note however that bespoke infographics usually come at an additional cost, so please enquire with the JSNA team if you would like to request an accompanying infographic or other add-on product.</a:t>
            </a:r>
          </a:p>
          <a:p>
            <a:endParaRPr lang="en-GB"/>
          </a:p>
        </p:txBody>
      </p:sp>
      <p:sp>
        <p:nvSpPr>
          <p:cNvPr id="4" name="Slide Number Placeholder 3"/>
          <p:cNvSpPr>
            <a:spLocks noGrp="1"/>
          </p:cNvSpPr>
          <p:nvPr>
            <p:ph type="sldNum" sz="quarter" idx="5"/>
          </p:nvPr>
        </p:nvSpPr>
        <p:spPr/>
        <p:txBody>
          <a:bodyPr/>
          <a:lstStyle/>
          <a:p>
            <a:fld id="{561F2A8C-353A-4D8C-84F8-E682AC88ED20}" type="slidenum">
              <a:rPr lang="en-GB" smtClean="0"/>
              <a:t>6</a:t>
            </a:fld>
            <a:endParaRPr lang="en-GB"/>
          </a:p>
        </p:txBody>
      </p:sp>
    </p:spTree>
    <p:extLst>
      <p:ext uri="{BB962C8B-B14F-4D97-AF65-F5344CB8AC3E}">
        <p14:creationId xmlns:p14="http://schemas.microsoft.com/office/powerpoint/2010/main" val="408274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Becki: The JSNA team now use working groups for new and more complex JSNA topics that require a range of knowledge and expertise </a:t>
            </a:r>
          </a:p>
          <a:p>
            <a:endParaRPr lang="en-GB"/>
          </a:p>
          <a:p>
            <a:r>
              <a:rPr lang="en-GB"/>
              <a:t>Working groups are chaired by the JSNA team and consist of a range of internal and external stakeholders appropriate to the topic</a:t>
            </a:r>
          </a:p>
          <a:p>
            <a:endParaRPr lang="en-GB"/>
          </a:p>
          <a:p>
            <a:r>
              <a:rPr lang="en-GB"/>
              <a:t>Working groups work through JSNAs section by section and assist with providing expertise, data and information on local services where required</a:t>
            </a:r>
          </a:p>
          <a:p>
            <a:endParaRPr lang="en-GB"/>
          </a:p>
        </p:txBody>
      </p:sp>
      <p:sp>
        <p:nvSpPr>
          <p:cNvPr id="4" name="Slide Number Placeholder 3"/>
          <p:cNvSpPr>
            <a:spLocks noGrp="1"/>
          </p:cNvSpPr>
          <p:nvPr>
            <p:ph type="sldNum" sz="quarter" idx="5"/>
          </p:nvPr>
        </p:nvSpPr>
        <p:spPr/>
        <p:txBody>
          <a:bodyPr/>
          <a:lstStyle/>
          <a:p>
            <a:fld id="{561F2A8C-353A-4D8C-84F8-E682AC88ED20}" type="slidenum">
              <a:rPr lang="en-GB" smtClean="0"/>
              <a:t>7</a:t>
            </a:fld>
            <a:endParaRPr lang="en-GB"/>
          </a:p>
        </p:txBody>
      </p:sp>
    </p:spTree>
    <p:extLst>
      <p:ext uri="{BB962C8B-B14F-4D97-AF65-F5344CB8AC3E}">
        <p14:creationId xmlns:p14="http://schemas.microsoft.com/office/powerpoint/2010/main" val="3954326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JSNA team have 2 co-located analysts based between the County Community Safety Unit and the Public Health JSNA team – a Senior Community Safety Analyst and a Drug and Alcohol Analyst. The CCSU sits under the Community Protection Directorate in HCC and consists of a co-located team of police and HCC analysts and Programme Managers.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This arrangement has helped to promote joint working between both teams on many topics that overlap health and community safety agendas, for example substance misuse and mental health. It has also developed our ability to explore crime and exploitation as wider determinants of health, and vice versa to examine health-related risk factors for crime and exploitation. We make multi-agency recommendations within our joint products to encourage collaborative working across organisations to address the underlying causes and risk factors of the issue.</a:t>
            </a:r>
          </a:p>
          <a:p>
            <a:endParaRPr lang="en-GB"/>
          </a:p>
        </p:txBody>
      </p:sp>
      <p:sp>
        <p:nvSpPr>
          <p:cNvPr id="4" name="Slide Number Placeholder 3"/>
          <p:cNvSpPr>
            <a:spLocks noGrp="1"/>
          </p:cNvSpPr>
          <p:nvPr>
            <p:ph type="sldNum" sz="quarter" idx="5"/>
          </p:nvPr>
        </p:nvSpPr>
        <p:spPr/>
        <p:txBody>
          <a:bodyPr/>
          <a:lstStyle/>
          <a:p>
            <a:fld id="{561F2A8C-353A-4D8C-84F8-E682AC88ED20}" type="slidenum">
              <a:rPr lang="en-GB" smtClean="0"/>
              <a:t>8</a:t>
            </a:fld>
            <a:endParaRPr lang="en-GB"/>
          </a:p>
        </p:txBody>
      </p:sp>
    </p:spTree>
    <p:extLst>
      <p:ext uri="{BB962C8B-B14F-4D97-AF65-F5344CB8AC3E}">
        <p14:creationId xmlns:p14="http://schemas.microsoft.com/office/powerpoint/2010/main" val="3922685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outlines just a few examples of some of the joint products which have been produced in collaboration with the CCSU. These include:</a:t>
            </a:r>
          </a:p>
          <a:p>
            <a:endParaRPr lang="en-GB"/>
          </a:p>
          <a:p>
            <a:pPr marL="171450" indent="-171450">
              <a:buFont typeface="Arial" panose="020B0604020202020204" pitchFamily="34" charset="0"/>
              <a:buChar char="•"/>
            </a:pPr>
            <a:r>
              <a:rPr lang="en-GB"/>
              <a:t>Modern slavery JSNA (which is currently being finalised and due to be published later this month)</a:t>
            </a:r>
          </a:p>
          <a:p>
            <a:pPr marL="171450" indent="-171450">
              <a:buFont typeface="Arial" panose="020B0604020202020204" pitchFamily="34" charset="0"/>
              <a:buChar char="•"/>
            </a:pPr>
            <a:r>
              <a:rPr lang="en-GB"/>
              <a:t>Violence Against Women and Girls needs assessment, in which we undertook a public survey of Hertfordshire residents to understand feelings of personal safety among women and girls</a:t>
            </a:r>
          </a:p>
          <a:p>
            <a:pPr marL="171450" indent="-171450">
              <a:buFont typeface="Arial" panose="020B0604020202020204" pitchFamily="34" charset="0"/>
              <a:buChar char="•"/>
            </a:pPr>
            <a:r>
              <a:rPr lang="en-GB"/>
              <a:t>Asylum Seekers and Refugees JSNA Briefing to understand challenges faced by asylum seekers and refugees</a:t>
            </a:r>
          </a:p>
          <a:p>
            <a:pPr marL="171450" indent="-171450">
              <a:buFont typeface="Arial" panose="020B0604020202020204" pitchFamily="34" charset="0"/>
              <a:buChar char="•"/>
            </a:pPr>
            <a:r>
              <a:rPr lang="en-GB"/>
              <a:t>Demand of Mental Health on Local Services needs assessment, which expands on the Mental Health JSNAs and focuses on the demand mental health has had across a range of local organisations</a:t>
            </a:r>
          </a:p>
          <a:p>
            <a:pPr marL="171450" indent="-171450">
              <a:buFont typeface="Arial" panose="020B0604020202020204" pitchFamily="34" charset="0"/>
              <a:buChar char="•"/>
            </a:pPr>
            <a:r>
              <a:rPr lang="en-GB"/>
              <a:t>Serious Violence needs assessment, which examines data from a range of organisations on the most high-harm forms of violence, such as knife crime</a:t>
            </a:r>
          </a:p>
          <a:p>
            <a:pPr marL="171450" indent="-171450">
              <a:buFont typeface="Arial" panose="020B0604020202020204" pitchFamily="34" charset="0"/>
              <a:buChar char="•"/>
            </a:pPr>
            <a:r>
              <a:rPr lang="en-GB"/>
              <a:t>Domestic Abuse needs assessment, which includes issues such as stalking/harassment and children witnessing domestic abuse in their home</a:t>
            </a:r>
          </a:p>
          <a:p>
            <a:pPr marL="171450" indent="-171450">
              <a:buFont typeface="Arial" panose="020B0604020202020204" pitchFamily="34" charset="0"/>
              <a:buChar char="•"/>
            </a:pPr>
            <a:r>
              <a:rPr lang="en-GB"/>
              <a:t>JSNA Briefing examining evidence on the most effective programmes for domestic abuse perpetrators at different levels of risk</a:t>
            </a:r>
          </a:p>
          <a:p>
            <a:pPr marL="171450" indent="-171450">
              <a:buFont typeface="Arial" panose="020B0604020202020204" pitchFamily="34" charset="0"/>
              <a:buChar char="•"/>
            </a:pPr>
            <a:r>
              <a:rPr lang="en-GB"/>
              <a:t>Variety of Drugs and Alcohol related products, including the Drug and Alcohol JSNAs, Drug and Alcohol Deaths Audit and a JSNA Lite Bite on Addiction and Criminality. Our Drug and Alcohol Analyst, Becki, will go into some more detail on our joint working around drugs and alcohol on the next slide.</a:t>
            </a:r>
          </a:p>
          <a:p>
            <a:endParaRPr lang="en-GB"/>
          </a:p>
          <a:p>
            <a:endParaRPr lang="en-GB"/>
          </a:p>
        </p:txBody>
      </p:sp>
      <p:sp>
        <p:nvSpPr>
          <p:cNvPr id="4" name="Slide Number Placeholder 3"/>
          <p:cNvSpPr>
            <a:spLocks noGrp="1"/>
          </p:cNvSpPr>
          <p:nvPr>
            <p:ph type="sldNum" sz="quarter" idx="5"/>
          </p:nvPr>
        </p:nvSpPr>
        <p:spPr/>
        <p:txBody>
          <a:bodyPr/>
          <a:lstStyle/>
          <a:p>
            <a:fld id="{561F2A8C-353A-4D8C-84F8-E682AC88ED20}" type="slidenum">
              <a:rPr lang="en-GB" smtClean="0"/>
              <a:t>9</a:t>
            </a:fld>
            <a:endParaRPr lang="en-GB"/>
          </a:p>
        </p:txBody>
      </p:sp>
    </p:spTree>
    <p:extLst>
      <p:ext uri="{BB962C8B-B14F-4D97-AF65-F5344CB8AC3E}">
        <p14:creationId xmlns:p14="http://schemas.microsoft.com/office/powerpoint/2010/main" val="2643787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84D17-B1C3-4748-87CB-A5DE9B1E13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A97C98-D97D-42F1-B252-878CE85FC5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8D82DB3-2C1B-4ADD-A729-26B65509BC37}"/>
              </a:ext>
            </a:extLst>
          </p:cNvPr>
          <p:cNvSpPr>
            <a:spLocks noGrp="1"/>
          </p:cNvSpPr>
          <p:nvPr>
            <p:ph type="dt" sz="half" idx="10"/>
          </p:nvPr>
        </p:nvSpPr>
        <p:spPr/>
        <p:txBody>
          <a:bodyPr/>
          <a:lstStyle/>
          <a:p>
            <a:fld id="{FD0939AD-A4F4-402B-8041-512BEAA2EAB1}" type="datetime1">
              <a:rPr lang="en-GB" smtClean="0"/>
              <a:t>11/05/2023</a:t>
            </a:fld>
            <a:endParaRPr lang="en-GB"/>
          </a:p>
        </p:txBody>
      </p:sp>
      <p:sp>
        <p:nvSpPr>
          <p:cNvPr id="5" name="Footer Placeholder 4">
            <a:extLst>
              <a:ext uri="{FF2B5EF4-FFF2-40B4-BE49-F238E27FC236}">
                <a16:creationId xmlns:a16="http://schemas.microsoft.com/office/drawing/2014/main" id="{D2B862C0-01EA-45E7-A1FB-6B50AC2BED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B51F42-DA07-4E8D-BE52-E687180AD16A}"/>
              </a:ext>
            </a:extLst>
          </p:cNvPr>
          <p:cNvSpPr>
            <a:spLocks noGrp="1"/>
          </p:cNvSpPr>
          <p:nvPr>
            <p:ph type="sldNum" sz="quarter" idx="12"/>
          </p:nvPr>
        </p:nvSpPr>
        <p:spPr>
          <a:xfrm>
            <a:off x="8357991" y="6356349"/>
            <a:ext cx="2743200" cy="365125"/>
          </a:xfrm>
        </p:spPr>
        <p:txBody>
          <a:bodyPr/>
          <a:lstStyle>
            <a:lvl1pPr>
              <a:defRPr b="1"/>
            </a:lvl1pPr>
          </a:lstStyle>
          <a:p>
            <a:fld id="{68EA4416-F331-4059-B1E1-CFB0BC879A87}" type="slidenum">
              <a:rPr lang="en-GB" smtClean="0"/>
              <a:pPr/>
              <a:t>‹#›</a:t>
            </a:fld>
            <a:endParaRPr lang="en-GB"/>
          </a:p>
        </p:txBody>
      </p:sp>
      <p:grpSp>
        <p:nvGrpSpPr>
          <p:cNvPr id="12" name="Group 11">
            <a:extLst>
              <a:ext uri="{FF2B5EF4-FFF2-40B4-BE49-F238E27FC236}">
                <a16:creationId xmlns:a16="http://schemas.microsoft.com/office/drawing/2014/main" id="{FDEEAE0B-B833-416D-916A-5C4A03892FEA}"/>
              </a:ext>
            </a:extLst>
          </p:cNvPr>
          <p:cNvGrpSpPr/>
          <p:nvPr userDrawn="1"/>
        </p:nvGrpSpPr>
        <p:grpSpPr>
          <a:xfrm rot="18725377">
            <a:off x="-1057673" y="-120796"/>
            <a:ext cx="2830053" cy="1247932"/>
            <a:chOff x="2139351" y="698240"/>
            <a:chExt cx="1524000" cy="1310635"/>
          </a:xfrm>
        </p:grpSpPr>
        <p:sp>
          <p:nvSpPr>
            <p:cNvPr id="13" name="Rectangle 12">
              <a:extLst>
                <a:ext uri="{FF2B5EF4-FFF2-40B4-BE49-F238E27FC236}">
                  <a16:creationId xmlns:a16="http://schemas.microsoft.com/office/drawing/2014/main" id="{AC91DC33-066A-407E-9A4A-4F7FC2181293}"/>
                </a:ext>
              </a:extLst>
            </p:cNvPr>
            <p:cNvSpPr/>
            <p:nvPr/>
          </p:nvSpPr>
          <p:spPr>
            <a:xfrm>
              <a:off x="2139351" y="698240"/>
              <a:ext cx="1524000" cy="328730"/>
            </a:xfrm>
            <a:prstGeom prst="rect">
              <a:avLst/>
            </a:prstGeom>
            <a:solidFill>
              <a:srgbClr val="A8E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9AEFFC8-9F4D-41E9-B3EB-D4758877C5F1}"/>
                </a:ext>
              </a:extLst>
            </p:cNvPr>
            <p:cNvSpPr/>
            <p:nvPr/>
          </p:nvSpPr>
          <p:spPr>
            <a:xfrm>
              <a:off x="2139351" y="1026970"/>
              <a:ext cx="1524000" cy="328730"/>
            </a:xfrm>
            <a:prstGeom prst="rect">
              <a:avLst/>
            </a:prstGeom>
            <a:solidFill>
              <a:srgbClr val="FDD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CF82D4F-6B35-4C46-926D-727352638D81}"/>
                </a:ext>
              </a:extLst>
            </p:cNvPr>
            <p:cNvSpPr/>
            <p:nvPr/>
          </p:nvSpPr>
          <p:spPr>
            <a:xfrm>
              <a:off x="2139351" y="1351415"/>
              <a:ext cx="1524000" cy="328730"/>
            </a:xfrm>
            <a:prstGeom prst="rect">
              <a:avLst/>
            </a:prstGeom>
            <a:solidFill>
              <a:srgbClr val="96C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A9F5B7C-1AD9-4DB5-8634-950C4C29B87A}"/>
                </a:ext>
              </a:extLst>
            </p:cNvPr>
            <p:cNvSpPr/>
            <p:nvPr/>
          </p:nvSpPr>
          <p:spPr>
            <a:xfrm>
              <a:off x="2139351" y="1680145"/>
              <a:ext cx="1524000" cy="328730"/>
            </a:xfrm>
            <a:prstGeom prst="rect">
              <a:avLst/>
            </a:prstGeom>
            <a:solidFill>
              <a:srgbClr val="F1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83284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017B5-662E-4264-AB52-EA6707C21DF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319132-C5CE-4CAC-8418-5FEDDDC3C1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C98461-109B-4425-86C5-1F466B197D08}"/>
              </a:ext>
            </a:extLst>
          </p:cNvPr>
          <p:cNvSpPr>
            <a:spLocks noGrp="1"/>
          </p:cNvSpPr>
          <p:nvPr>
            <p:ph type="dt" sz="half" idx="10"/>
          </p:nvPr>
        </p:nvSpPr>
        <p:spPr/>
        <p:txBody>
          <a:bodyPr/>
          <a:lstStyle/>
          <a:p>
            <a:fld id="{596AA761-2A3B-4FC3-ADC7-8E74234AEFBD}" type="datetime1">
              <a:rPr lang="en-GB" smtClean="0"/>
              <a:t>11/05/2023</a:t>
            </a:fld>
            <a:endParaRPr lang="en-GB"/>
          </a:p>
        </p:txBody>
      </p:sp>
      <p:sp>
        <p:nvSpPr>
          <p:cNvPr id="5" name="Footer Placeholder 4">
            <a:extLst>
              <a:ext uri="{FF2B5EF4-FFF2-40B4-BE49-F238E27FC236}">
                <a16:creationId xmlns:a16="http://schemas.microsoft.com/office/drawing/2014/main" id="{89B8E536-EB40-48DE-AF57-A76B99E121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659AF2-7AA2-4082-B4A7-CFEB85C2C01F}"/>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841446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CE853-8A81-4990-A913-7C20235B496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E6FFCA-CDC4-4E29-8F62-50EBCA8976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03D35F-D6B8-4127-BA69-0BA60A5ADBFE}"/>
              </a:ext>
            </a:extLst>
          </p:cNvPr>
          <p:cNvSpPr>
            <a:spLocks noGrp="1"/>
          </p:cNvSpPr>
          <p:nvPr>
            <p:ph type="dt" sz="half" idx="10"/>
          </p:nvPr>
        </p:nvSpPr>
        <p:spPr/>
        <p:txBody>
          <a:bodyPr/>
          <a:lstStyle/>
          <a:p>
            <a:fld id="{9C1977B4-2BFB-4375-8D96-6CE75012A541}" type="datetime1">
              <a:rPr lang="en-GB" smtClean="0"/>
              <a:t>11/05/2023</a:t>
            </a:fld>
            <a:endParaRPr lang="en-GB"/>
          </a:p>
        </p:txBody>
      </p:sp>
      <p:sp>
        <p:nvSpPr>
          <p:cNvPr id="5" name="Footer Placeholder 4">
            <a:extLst>
              <a:ext uri="{FF2B5EF4-FFF2-40B4-BE49-F238E27FC236}">
                <a16:creationId xmlns:a16="http://schemas.microsoft.com/office/drawing/2014/main" id="{77D0CA80-13E5-48CF-8FE6-91F780EE55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4828FA-4EAC-4C24-96FB-0199E2CE5371}"/>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3699689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7E0EE-A040-4F06-80C9-0584EA50E4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35C8DC1-6D9A-49CA-8772-0092FC7FF7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6C40C4-6A70-457E-B07C-2B398F9A909B}"/>
              </a:ext>
            </a:extLst>
          </p:cNvPr>
          <p:cNvSpPr>
            <a:spLocks noGrp="1"/>
          </p:cNvSpPr>
          <p:nvPr>
            <p:ph type="dt" sz="half" idx="10"/>
          </p:nvPr>
        </p:nvSpPr>
        <p:spPr/>
        <p:txBody>
          <a:bodyPr/>
          <a:lstStyle/>
          <a:p>
            <a:fld id="{D1D6692C-933B-4FC0-A87F-3F8EE0FA25F3}" type="datetime1">
              <a:rPr lang="en-GB" smtClean="0"/>
              <a:t>11/05/2023</a:t>
            </a:fld>
            <a:endParaRPr lang="en-GB"/>
          </a:p>
        </p:txBody>
      </p:sp>
      <p:sp>
        <p:nvSpPr>
          <p:cNvPr id="5" name="Footer Placeholder 4">
            <a:extLst>
              <a:ext uri="{FF2B5EF4-FFF2-40B4-BE49-F238E27FC236}">
                <a16:creationId xmlns:a16="http://schemas.microsoft.com/office/drawing/2014/main" id="{D61E9765-74B0-407E-AAB2-7658122FE9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D580B2-585B-4B0B-A4CC-2E1F2BB9AE49}"/>
              </a:ext>
            </a:extLst>
          </p:cNvPr>
          <p:cNvSpPr>
            <a:spLocks noGrp="1"/>
          </p:cNvSpPr>
          <p:nvPr>
            <p:ph type="sldNum" sz="quarter" idx="12"/>
          </p:nvPr>
        </p:nvSpPr>
        <p:spPr>
          <a:xfrm>
            <a:off x="8320572" y="6356350"/>
            <a:ext cx="2995809" cy="365125"/>
          </a:xfrm>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1902849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17147-EED1-4CC9-858B-8C1CFFAE3A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1BAA95E-89D1-4E06-8CF0-73EC54F967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0E09B1-4A10-43F3-B79C-5FA8C8A5F52E}"/>
              </a:ext>
            </a:extLst>
          </p:cNvPr>
          <p:cNvSpPr>
            <a:spLocks noGrp="1"/>
          </p:cNvSpPr>
          <p:nvPr>
            <p:ph type="dt" sz="half" idx="10"/>
          </p:nvPr>
        </p:nvSpPr>
        <p:spPr/>
        <p:txBody>
          <a:bodyPr/>
          <a:lstStyle/>
          <a:p>
            <a:fld id="{AD29547C-AE5D-4799-B18F-6576B63DAE61}" type="datetime1">
              <a:rPr lang="en-GB" smtClean="0"/>
              <a:t>11/05/2023</a:t>
            </a:fld>
            <a:endParaRPr lang="en-GB"/>
          </a:p>
        </p:txBody>
      </p:sp>
      <p:sp>
        <p:nvSpPr>
          <p:cNvPr id="5" name="Footer Placeholder 4">
            <a:extLst>
              <a:ext uri="{FF2B5EF4-FFF2-40B4-BE49-F238E27FC236}">
                <a16:creationId xmlns:a16="http://schemas.microsoft.com/office/drawing/2014/main" id="{49F96733-225B-46EB-9CE6-1F7259BCA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F1A5A4-A782-44A1-B0D4-24A6530C4AF6}"/>
              </a:ext>
            </a:extLst>
          </p:cNvPr>
          <p:cNvSpPr>
            <a:spLocks noGrp="1"/>
          </p:cNvSpPr>
          <p:nvPr>
            <p:ph type="sldNum" sz="quarter" idx="12"/>
          </p:nvPr>
        </p:nvSpPr>
        <p:spPr/>
        <p:txBody>
          <a:bodyPr/>
          <a:lstStyle/>
          <a:p>
            <a:fld id="{68EA4416-F331-4059-B1E1-CFB0BC879A87}" type="slidenum">
              <a:rPr lang="en-GB" smtClean="0"/>
              <a:t>‹#›</a:t>
            </a:fld>
            <a:endParaRPr lang="en-GB"/>
          </a:p>
        </p:txBody>
      </p:sp>
      <p:grpSp>
        <p:nvGrpSpPr>
          <p:cNvPr id="7" name="Group 6">
            <a:extLst>
              <a:ext uri="{FF2B5EF4-FFF2-40B4-BE49-F238E27FC236}">
                <a16:creationId xmlns:a16="http://schemas.microsoft.com/office/drawing/2014/main" id="{6F0C7476-6277-44B6-9259-957A91B362B2}"/>
              </a:ext>
            </a:extLst>
          </p:cNvPr>
          <p:cNvGrpSpPr/>
          <p:nvPr userDrawn="1"/>
        </p:nvGrpSpPr>
        <p:grpSpPr>
          <a:xfrm rot="18725377">
            <a:off x="-1057673" y="-120796"/>
            <a:ext cx="2830053" cy="1247932"/>
            <a:chOff x="2139351" y="698240"/>
            <a:chExt cx="1524000" cy="1310635"/>
          </a:xfrm>
        </p:grpSpPr>
        <p:sp>
          <p:nvSpPr>
            <p:cNvPr id="8" name="Rectangle 7">
              <a:extLst>
                <a:ext uri="{FF2B5EF4-FFF2-40B4-BE49-F238E27FC236}">
                  <a16:creationId xmlns:a16="http://schemas.microsoft.com/office/drawing/2014/main" id="{755D5288-C028-4C92-B5CC-24CAAA1230BE}"/>
                </a:ext>
              </a:extLst>
            </p:cNvPr>
            <p:cNvSpPr/>
            <p:nvPr/>
          </p:nvSpPr>
          <p:spPr>
            <a:xfrm>
              <a:off x="2139351" y="698240"/>
              <a:ext cx="1524000" cy="328730"/>
            </a:xfrm>
            <a:prstGeom prst="rect">
              <a:avLst/>
            </a:prstGeom>
            <a:solidFill>
              <a:srgbClr val="A8E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72ECB95-B260-4FB2-8DB4-91EFD37C5EC3}"/>
                </a:ext>
              </a:extLst>
            </p:cNvPr>
            <p:cNvSpPr/>
            <p:nvPr/>
          </p:nvSpPr>
          <p:spPr>
            <a:xfrm>
              <a:off x="2139351" y="1026970"/>
              <a:ext cx="1524000" cy="328730"/>
            </a:xfrm>
            <a:prstGeom prst="rect">
              <a:avLst/>
            </a:prstGeom>
            <a:solidFill>
              <a:srgbClr val="FDD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5954DB9-8FB6-4F63-B3B4-E0BEE02BECEC}"/>
                </a:ext>
              </a:extLst>
            </p:cNvPr>
            <p:cNvSpPr/>
            <p:nvPr/>
          </p:nvSpPr>
          <p:spPr>
            <a:xfrm>
              <a:off x="2139351" y="1351415"/>
              <a:ext cx="1524000" cy="328730"/>
            </a:xfrm>
            <a:prstGeom prst="rect">
              <a:avLst/>
            </a:prstGeom>
            <a:solidFill>
              <a:srgbClr val="96C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6545F38-A37D-4F6E-B475-2EA9169563B3}"/>
                </a:ext>
              </a:extLst>
            </p:cNvPr>
            <p:cNvSpPr/>
            <p:nvPr/>
          </p:nvSpPr>
          <p:spPr>
            <a:xfrm>
              <a:off x="2139351" y="1680145"/>
              <a:ext cx="1524000" cy="328730"/>
            </a:xfrm>
            <a:prstGeom prst="rect">
              <a:avLst/>
            </a:prstGeom>
            <a:solidFill>
              <a:srgbClr val="F1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52843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E29F0-3F68-46F5-AF08-244D0F38BB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68A09F-B5C7-4201-94C8-C63644F129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D333B8-CE59-4A32-906F-26D6202023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9F752DB-6C02-4735-9C02-0F65B585B03F}"/>
              </a:ext>
            </a:extLst>
          </p:cNvPr>
          <p:cNvSpPr>
            <a:spLocks noGrp="1"/>
          </p:cNvSpPr>
          <p:nvPr>
            <p:ph type="dt" sz="half" idx="10"/>
          </p:nvPr>
        </p:nvSpPr>
        <p:spPr/>
        <p:txBody>
          <a:bodyPr/>
          <a:lstStyle/>
          <a:p>
            <a:fld id="{ADD9BE85-8B2A-4B65-91EC-21509D41CF11}" type="datetime1">
              <a:rPr lang="en-GB" smtClean="0"/>
              <a:t>11/05/2023</a:t>
            </a:fld>
            <a:endParaRPr lang="en-GB"/>
          </a:p>
        </p:txBody>
      </p:sp>
      <p:sp>
        <p:nvSpPr>
          <p:cNvPr id="6" name="Footer Placeholder 5">
            <a:extLst>
              <a:ext uri="{FF2B5EF4-FFF2-40B4-BE49-F238E27FC236}">
                <a16:creationId xmlns:a16="http://schemas.microsoft.com/office/drawing/2014/main" id="{D49D76CC-E427-4ACB-AFE4-B3B7DB6F4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0EA163E-986F-4AC0-988A-D6D31FEA2373}"/>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2282460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9DEDA-575C-4BE9-8039-CDE7A1B55AE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C0BA1B-FCA1-4B4F-8B39-23059FDD90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E92658-AA09-4DC4-9F20-A88F19179C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CEE63FD-6B10-4BD8-AD65-8DBE7BC280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B4D86C-5037-4603-882D-D20B4692A8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D8B888E-BA14-4F93-8933-A327B581B7D5}"/>
              </a:ext>
            </a:extLst>
          </p:cNvPr>
          <p:cNvSpPr>
            <a:spLocks noGrp="1"/>
          </p:cNvSpPr>
          <p:nvPr>
            <p:ph type="dt" sz="half" idx="10"/>
          </p:nvPr>
        </p:nvSpPr>
        <p:spPr/>
        <p:txBody>
          <a:bodyPr/>
          <a:lstStyle/>
          <a:p>
            <a:fld id="{6FF123C2-63EB-49AB-8057-50BAAF30616B}" type="datetime1">
              <a:rPr lang="en-GB" smtClean="0"/>
              <a:t>11/05/2023</a:t>
            </a:fld>
            <a:endParaRPr lang="en-GB"/>
          </a:p>
        </p:txBody>
      </p:sp>
      <p:sp>
        <p:nvSpPr>
          <p:cNvPr id="8" name="Footer Placeholder 7">
            <a:extLst>
              <a:ext uri="{FF2B5EF4-FFF2-40B4-BE49-F238E27FC236}">
                <a16:creationId xmlns:a16="http://schemas.microsoft.com/office/drawing/2014/main" id="{8B7DC8AC-45AC-464E-B311-066E5A4992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0DFCD4-1B19-435E-8105-69DAD5CF50AB}"/>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1323505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0626A-F3E3-4844-9F89-4CC2F9EC1D5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F9DCC5E-A810-4401-854C-004F4BFBF489}"/>
              </a:ext>
            </a:extLst>
          </p:cNvPr>
          <p:cNvSpPr>
            <a:spLocks noGrp="1"/>
          </p:cNvSpPr>
          <p:nvPr>
            <p:ph type="dt" sz="half" idx="10"/>
          </p:nvPr>
        </p:nvSpPr>
        <p:spPr/>
        <p:txBody>
          <a:bodyPr/>
          <a:lstStyle/>
          <a:p>
            <a:fld id="{0C727FF8-CB01-4A1F-B48E-B55A2326B63C}" type="datetime1">
              <a:rPr lang="en-GB" smtClean="0"/>
              <a:t>11/05/2023</a:t>
            </a:fld>
            <a:endParaRPr lang="en-GB"/>
          </a:p>
        </p:txBody>
      </p:sp>
      <p:sp>
        <p:nvSpPr>
          <p:cNvPr id="4" name="Footer Placeholder 3">
            <a:extLst>
              <a:ext uri="{FF2B5EF4-FFF2-40B4-BE49-F238E27FC236}">
                <a16:creationId xmlns:a16="http://schemas.microsoft.com/office/drawing/2014/main" id="{9BBAAEAE-6A54-4B6F-AA50-2F9D4AB2F91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B29046-4F34-435C-976D-B58C998D6BC3}"/>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3955831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55A776-CA9A-4549-BA3A-602E42475339}"/>
              </a:ext>
            </a:extLst>
          </p:cNvPr>
          <p:cNvSpPr>
            <a:spLocks noGrp="1"/>
          </p:cNvSpPr>
          <p:nvPr>
            <p:ph type="dt" sz="half" idx="10"/>
          </p:nvPr>
        </p:nvSpPr>
        <p:spPr/>
        <p:txBody>
          <a:bodyPr/>
          <a:lstStyle/>
          <a:p>
            <a:fld id="{E6F61EE2-ABCE-4B8C-BADD-5EB517F6B6FC}" type="datetime1">
              <a:rPr lang="en-GB" smtClean="0"/>
              <a:t>11/05/2023</a:t>
            </a:fld>
            <a:endParaRPr lang="en-GB"/>
          </a:p>
        </p:txBody>
      </p:sp>
      <p:sp>
        <p:nvSpPr>
          <p:cNvPr id="3" name="Footer Placeholder 2">
            <a:extLst>
              <a:ext uri="{FF2B5EF4-FFF2-40B4-BE49-F238E27FC236}">
                <a16:creationId xmlns:a16="http://schemas.microsoft.com/office/drawing/2014/main" id="{8F3AAFDA-FEAF-4647-BD87-DAB55B99164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9D6DC61-83FC-4DC3-82FE-277808FC6E6E}"/>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2919629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70F0C-AF5C-44BE-B380-5C061C6E77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93BE833-A868-47C1-9DC2-F49C4331AD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66AB3FD-0C99-47F2-884F-9EAA9540C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C50DF-D281-49F2-9DDB-1CF6C417877E}"/>
              </a:ext>
            </a:extLst>
          </p:cNvPr>
          <p:cNvSpPr>
            <a:spLocks noGrp="1"/>
          </p:cNvSpPr>
          <p:nvPr>
            <p:ph type="dt" sz="half" idx="10"/>
          </p:nvPr>
        </p:nvSpPr>
        <p:spPr/>
        <p:txBody>
          <a:bodyPr/>
          <a:lstStyle/>
          <a:p>
            <a:fld id="{7B26CE2B-E68F-4CB3-B822-BC49C948522D}" type="datetime1">
              <a:rPr lang="en-GB" smtClean="0"/>
              <a:t>11/05/2023</a:t>
            </a:fld>
            <a:endParaRPr lang="en-GB"/>
          </a:p>
        </p:txBody>
      </p:sp>
      <p:sp>
        <p:nvSpPr>
          <p:cNvPr id="6" name="Footer Placeholder 5">
            <a:extLst>
              <a:ext uri="{FF2B5EF4-FFF2-40B4-BE49-F238E27FC236}">
                <a16:creationId xmlns:a16="http://schemas.microsoft.com/office/drawing/2014/main" id="{2534C350-F5F6-47C4-BC7C-0D550CBF0D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80D889-6A65-4790-8689-07D53B89FBAC}"/>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1858717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8A980-CD49-4E2D-B217-F91BC0BB51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D791E17-1ED5-43EE-A468-70BDA2FF5A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B75AC4A-8560-40AC-80A4-9E87EE03F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37F305-F427-4EA2-BFAD-936B1F96DB0A}"/>
              </a:ext>
            </a:extLst>
          </p:cNvPr>
          <p:cNvSpPr>
            <a:spLocks noGrp="1"/>
          </p:cNvSpPr>
          <p:nvPr>
            <p:ph type="dt" sz="half" idx="10"/>
          </p:nvPr>
        </p:nvSpPr>
        <p:spPr/>
        <p:txBody>
          <a:bodyPr/>
          <a:lstStyle/>
          <a:p>
            <a:fld id="{69C4B50A-252A-436C-8A72-9921D2E47112}" type="datetime1">
              <a:rPr lang="en-GB" smtClean="0"/>
              <a:t>11/05/2023</a:t>
            </a:fld>
            <a:endParaRPr lang="en-GB"/>
          </a:p>
        </p:txBody>
      </p:sp>
      <p:sp>
        <p:nvSpPr>
          <p:cNvPr id="6" name="Footer Placeholder 5">
            <a:extLst>
              <a:ext uri="{FF2B5EF4-FFF2-40B4-BE49-F238E27FC236}">
                <a16:creationId xmlns:a16="http://schemas.microsoft.com/office/drawing/2014/main" id="{DCC923A4-1285-474A-B1C5-A152840026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BB767C-1DA7-42E8-ABEF-A6BB5CB5FAAC}"/>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3364239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1FDF1A-E0D8-4339-8FD0-D42DBE1D73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602DCAC-B611-4313-8BA6-A3103E9E03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04123B-DF9C-4E94-B95E-54A70E9BE621}"/>
              </a:ext>
            </a:extLst>
          </p:cNvPr>
          <p:cNvSpPr>
            <a:spLocks noGrp="1"/>
          </p:cNvSpPr>
          <p:nvPr>
            <p:ph type="dt" sz="half" idx="2"/>
          </p:nvPr>
        </p:nvSpPr>
        <p:spPr>
          <a:xfrm>
            <a:off x="838199" y="6356350"/>
            <a:ext cx="4648882" cy="365125"/>
          </a:xfrm>
          <a:prstGeom prst="rect">
            <a:avLst/>
          </a:prstGeom>
        </p:spPr>
        <p:txBody>
          <a:bodyPr vert="horz" lIns="91440" tIns="45720" rIns="91440" bIns="45720" rtlCol="0" anchor="ctr"/>
          <a:lstStyle>
            <a:lvl1pPr algn="l">
              <a:defRPr sz="1200">
                <a:solidFill>
                  <a:schemeClr val="tx1">
                    <a:lumMod val="50000"/>
                    <a:lumOff val="50000"/>
                  </a:schemeClr>
                </a:solidFill>
                <a:latin typeface="Bahnschrift" panose="020B0502040204020203" pitchFamily="34" charset="0"/>
              </a:defRPr>
            </a:lvl1pPr>
          </a:lstStyle>
          <a:p>
            <a:fld id="{0CBE2683-D23A-4F1A-B3FB-E6C38B4A5248}" type="datetime1">
              <a:rPr lang="en-GB" smtClean="0"/>
              <a:t>11/05/2023</a:t>
            </a:fld>
            <a:endParaRPr lang="en-GB"/>
          </a:p>
        </p:txBody>
      </p:sp>
      <p:sp>
        <p:nvSpPr>
          <p:cNvPr id="5" name="Footer Placeholder 4">
            <a:extLst>
              <a:ext uri="{FF2B5EF4-FFF2-40B4-BE49-F238E27FC236}">
                <a16:creationId xmlns:a16="http://schemas.microsoft.com/office/drawing/2014/main" id="{C4A397E9-E6F3-4816-911C-BA6D1171A349}"/>
              </a:ext>
            </a:extLst>
          </p:cNvPr>
          <p:cNvSpPr>
            <a:spLocks noGrp="1"/>
          </p:cNvSpPr>
          <p:nvPr>
            <p:ph type="ftr" sz="quarter" idx="3"/>
          </p:nvPr>
        </p:nvSpPr>
        <p:spPr>
          <a:xfrm>
            <a:off x="5524500" y="6356350"/>
            <a:ext cx="2796072" cy="365125"/>
          </a:xfrm>
          <a:prstGeom prst="rect">
            <a:avLst/>
          </a:prstGeom>
        </p:spPr>
        <p:txBody>
          <a:bodyPr vert="horz" lIns="91440" tIns="45720" rIns="91440" bIns="45720" rtlCol="0" anchor="ctr"/>
          <a:lstStyle>
            <a:lvl1pPr algn="ctr">
              <a:defRPr sz="1200">
                <a:solidFill>
                  <a:schemeClr val="tx1">
                    <a:tint val="75000"/>
                  </a:schemeClr>
                </a:solidFill>
                <a:latin typeface="Bahnschrift" panose="020B0502040204020203" pitchFamily="34" charset="0"/>
              </a:defRPr>
            </a:lvl1pPr>
          </a:lstStyle>
          <a:p>
            <a:endParaRPr lang="en-GB"/>
          </a:p>
        </p:txBody>
      </p:sp>
      <p:sp>
        <p:nvSpPr>
          <p:cNvPr id="6" name="Slide Number Placeholder 5">
            <a:extLst>
              <a:ext uri="{FF2B5EF4-FFF2-40B4-BE49-F238E27FC236}">
                <a16:creationId xmlns:a16="http://schemas.microsoft.com/office/drawing/2014/main" id="{D3F9A69C-0B86-4361-9E69-D0CCB3EA4ECC}"/>
              </a:ext>
            </a:extLst>
          </p:cNvPr>
          <p:cNvSpPr>
            <a:spLocks noGrp="1"/>
          </p:cNvSpPr>
          <p:nvPr>
            <p:ph type="sldNum" sz="quarter" idx="4"/>
          </p:nvPr>
        </p:nvSpPr>
        <p:spPr>
          <a:xfrm>
            <a:off x="8357991" y="6356350"/>
            <a:ext cx="2995809" cy="365125"/>
          </a:xfrm>
          <a:prstGeom prst="rect">
            <a:avLst/>
          </a:prstGeom>
        </p:spPr>
        <p:txBody>
          <a:bodyPr vert="horz" lIns="91440" tIns="45720" rIns="91440" bIns="45720" rtlCol="0" anchor="ctr"/>
          <a:lstStyle>
            <a:lvl1pPr algn="r">
              <a:defRPr sz="1200" b="1">
                <a:solidFill>
                  <a:schemeClr val="tx1">
                    <a:tint val="75000"/>
                  </a:schemeClr>
                </a:solidFill>
                <a:latin typeface="Bahnschrift" panose="020B0502040204020203" pitchFamily="34" charset="0"/>
              </a:defRPr>
            </a:lvl1pPr>
          </a:lstStyle>
          <a:p>
            <a:endParaRPr lang="en-GB"/>
          </a:p>
        </p:txBody>
      </p:sp>
      <p:pic>
        <p:nvPicPr>
          <p:cNvPr id="7" name="Picture 6">
            <a:extLst>
              <a:ext uri="{FF2B5EF4-FFF2-40B4-BE49-F238E27FC236}">
                <a16:creationId xmlns:a16="http://schemas.microsoft.com/office/drawing/2014/main" id="{843ED886-0DB9-4994-A048-8C57175A75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693627" y="6167960"/>
            <a:ext cx="994435" cy="741903"/>
          </a:xfrm>
          <a:prstGeom prst="rect">
            <a:avLst/>
          </a:prstGeom>
        </p:spPr>
      </p:pic>
      <p:grpSp>
        <p:nvGrpSpPr>
          <p:cNvPr id="9" name="Group 8">
            <a:extLst>
              <a:ext uri="{FF2B5EF4-FFF2-40B4-BE49-F238E27FC236}">
                <a16:creationId xmlns:a16="http://schemas.microsoft.com/office/drawing/2014/main" id="{83ACD80B-606E-4EB1-AD80-B21E1D88031D}"/>
              </a:ext>
            </a:extLst>
          </p:cNvPr>
          <p:cNvGrpSpPr/>
          <p:nvPr userDrawn="1"/>
        </p:nvGrpSpPr>
        <p:grpSpPr>
          <a:xfrm rot="18725377">
            <a:off x="-576339" y="-76385"/>
            <a:ext cx="1559849" cy="736313"/>
            <a:chOff x="2139351" y="698240"/>
            <a:chExt cx="1524000" cy="1310635"/>
          </a:xfrm>
        </p:grpSpPr>
        <p:sp>
          <p:nvSpPr>
            <p:cNvPr id="10" name="Rectangle 9">
              <a:extLst>
                <a:ext uri="{FF2B5EF4-FFF2-40B4-BE49-F238E27FC236}">
                  <a16:creationId xmlns:a16="http://schemas.microsoft.com/office/drawing/2014/main" id="{5C5EED42-61C0-497E-86E1-D66F3F771592}"/>
                </a:ext>
              </a:extLst>
            </p:cNvPr>
            <p:cNvSpPr/>
            <p:nvPr/>
          </p:nvSpPr>
          <p:spPr>
            <a:xfrm>
              <a:off x="2139351" y="698240"/>
              <a:ext cx="1524000" cy="328730"/>
            </a:xfrm>
            <a:prstGeom prst="rect">
              <a:avLst/>
            </a:prstGeom>
            <a:solidFill>
              <a:srgbClr val="A8E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40AA76A-8B03-41E9-84AC-B24AF6B88BD1}"/>
                </a:ext>
              </a:extLst>
            </p:cNvPr>
            <p:cNvSpPr/>
            <p:nvPr/>
          </p:nvSpPr>
          <p:spPr>
            <a:xfrm>
              <a:off x="2139351" y="1026970"/>
              <a:ext cx="1524000" cy="328730"/>
            </a:xfrm>
            <a:prstGeom prst="rect">
              <a:avLst/>
            </a:prstGeom>
            <a:solidFill>
              <a:srgbClr val="FDD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07B2073-F5BB-4761-938A-F62B15BCC957}"/>
                </a:ext>
              </a:extLst>
            </p:cNvPr>
            <p:cNvSpPr/>
            <p:nvPr/>
          </p:nvSpPr>
          <p:spPr>
            <a:xfrm>
              <a:off x="2139351" y="1351415"/>
              <a:ext cx="1524000" cy="328730"/>
            </a:xfrm>
            <a:prstGeom prst="rect">
              <a:avLst/>
            </a:prstGeom>
            <a:solidFill>
              <a:srgbClr val="96C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81CAAD0-0FC0-47B8-A80B-C3887AED6E52}"/>
                </a:ext>
              </a:extLst>
            </p:cNvPr>
            <p:cNvSpPr/>
            <p:nvPr/>
          </p:nvSpPr>
          <p:spPr>
            <a:xfrm>
              <a:off x="2139351" y="1680145"/>
              <a:ext cx="1524000" cy="328730"/>
            </a:xfrm>
            <a:prstGeom prst="rect">
              <a:avLst/>
            </a:prstGeom>
            <a:solidFill>
              <a:srgbClr val="F1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4" name="Straight Connector 13">
            <a:extLst>
              <a:ext uri="{FF2B5EF4-FFF2-40B4-BE49-F238E27FC236}">
                <a16:creationId xmlns:a16="http://schemas.microsoft.com/office/drawing/2014/main" id="{2D1D912F-57D7-404B-8BDC-5744DE78EE32}"/>
              </a:ext>
            </a:extLst>
          </p:cNvPr>
          <p:cNvCxnSpPr>
            <a:cxnSpLocks/>
          </p:cNvCxnSpPr>
          <p:nvPr userDrawn="1"/>
        </p:nvCxnSpPr>
        <p:spPr>
          <a:xfrm>
            <a:off x="696000" y="6195385"/>
            <a:ext cx="10800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6" name="Picture 15" descr="Shape&#10;&#10;Description automatically generated with medium confidence">
            <a:extLst>
              <a:ext uri="{FF2B5EF4-FFF2-40B4-BE49-F238E27FC236}">
                <a16:creationId xmlns:a16="http://schemas.microsoft.com/office/drawing/2014/main" id="{6BD19B05-FD30-4092-8C41-FBB9687D371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04093" y="6421674"/>
            <a:ext cx="1634400" cy="299801"/>
          </a:xfrm>
          <a:prstGeom prst="rect">
            <a:avLst/>
          </a:prstGeom>
        </p:spPr>
      </p:pic>
    </p:spTree>
    <p:extLst>
      <p:ext uri="{BB962C8B-B14F-4D97-AF65-F5344CB8AC3E}">
        <p14:creationId xmlns:p14="http://schemas.microsoft.com/office/powerpoint/2010/main" val="4186558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Bahnschrift"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26.png"/><Relationship Id="rId4" Type="http://schemas.openxmlformats.org/officeDocument/2006/relationships/notesSlide" Target="../notesSlides/notesSlide10.xm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3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9.png"/><Relationship Id="rId11" Type="http://schemas.microsoft.com/office/2007/relationships/diagramDrawing" Target="../diagrams/drawing1.xml"/><Relationship Id="rId5" Type="http://schemas.openxmlformats.org/officeDocument/2006/relationships/image" Target="../media/image3.png"/><Relationship Id="rId10" Type="http://schemas.openxmlformats.org/officeDocument/2006/relationships/diagramColors" Target="../diagrams/colors1.xml"/><Relationship Id="rId4" Type="http://schemas.openxmlformats.org/officeDocument/2006/relationships/notesSlide" Target="../notesSlides/notesSlide12.xml"/><Relationship Id="rId9"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www.freepngimg.com/png/80395-discipline-human-text-wordpress-behavior-education"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courses.lumenlearning.com/suny-delhi-professionalnursing/chapter/interprofessional-collaboration/" TargetMode="External"/><Relationship Id="rId5" Type="http://schemas.openxmlformats.org/officeDocument/2006/relationships/image" Target="../media/image17.jpe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4.png"/><Relationship Id="rId4" Type="http://schemas.openxmlformats.org/officeDocument/2006/relationships/notesSlide" Target="../notesSlides/notesSlide9.xml"/><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2D73D7-5D55-4E08-9A9E-F81748DD4F13}"/>
              </a:ext>
            </a:extLst>
          </p:cNvPr>
          <p:cNvSpPr>
            <a:spLocks noGrp="1"/>
          </p:cNvSpPr>
          <p:nvPr>
            <p:ph type="ctrTitle"/>
          </p:nvPr>
        </p:nvSpPr>
        <p:spPr>
          <a:xfrm>
            <a:off x="723529" y="1260149"/>
            <a:ext cx="11302819" cy="1805894"/>
          </a:xfrm>
        </p:spPr>
        <p:txBody>
          <a:bodyPr>
            <a:noAutofit/>
          </a:bodyPr>
          <a:lstStyle/>
          <a:p>
            <a:pPr algn="l"/>
            <a:r>
              <a:rPr lang="en-GB" sz="4000"/>
              <a:t>Public Health Evidence &amp; Intelligence: </a:t>
            </a:r>
            <a:br>
              <a:rPr lang="en-GB" sz="4000"/>
            </a:br>
            <a:r>
              <a:rPr lang="en-GB" sz="4000"/>
              <a:t>Joint Strategic Needs Assessment (JSNA) Team</a:t>
            </a:r>
            <a:br>
              <a:rPr lang="en-GB" sz="4000"/>
            </a:br>
            <a:endParaRPr lang="en-GB" sz="4000" b="1">
              <a:latin typeface="Bahnschrift" panose="020B0502040204020203" pitchFamily="34" charset="0"/>
            </a:endParaRPr>
          </a:p>
        </p:txBody>
      </p:sp>
      <p:sp>
        <p:nvSpPr>
          <p:cNvPr id="5" name="Subtitle 4">
            <a:extLst>
              <a:ext uri="{FF2B5EF4-FFF2-40B4-BE49-F238E27FC236}">
                <a16:creationId xmlns:a16="http://schemas.microsoft.com/office/drawing/2014/main" id="{39BF22C0-F7A2-4D4A-BB79-D87305151720}"/>
              </a:ext>
            </a:extLst>
          </p:cNvPr>
          <p:cNvSpPr>
            <a:spLocks noGrp="1"/>
          </p:cNvSpPr>
          <p:nvPr>
            <p:ph type="subTitle" idx="1"/>
          </p:nvPr>
        </p:nvSpPr>
        <p:spPr>
          <a:xfrm>
            <a:off x="723528" y="3465279"/>
            <a:ext cx="9785809" cy="1031565"/>
          </a:xfrm>
        </p:spPr>
        <p:txBody>
          <a:bodyPr vert="horz" lIns="91440" tIns="45720" rIns="91440" bIns="45720" rtlCol="0" anchor="t">
            <a:normAutofit/>
          </a:bodyPr>
          <a:lstStyle/>
          <a:p>
            <a:pPr algn="l"/>
            <a:r>
              <a:rPr lang="en-GB" sz="4000">
                <a:solidFill>
                  <a:srgbClr val="F15B74"/>
                </a:solidFill>
                <a:latin typeface="Bahnschrift"/>
              </a:rPr>
              <a:t>Collaborative Working</a:t>
            </a:r>
            <a:endParaRPr lang="en-GB" sz="4000">
              <a:solidFill>
                <a:srgbClr val="F15B74"/>
              </a:solidFill>
              <a:latin typeface="Bahnschrift" panose="020B0502040204020203" pitchFamily="34" charset="0"/>
            </a:endParaRPr>
          </a:p>
        </p:txBody>
      </p:sp>
      <p:sp>
        <p:nvSpPr>
          <p:cNvPr id="28" name="TextBox 27">
            <a:extLst>
              <a:ext uri="{FF2B5EF4-FFF2-40B4-BE49-F238E27FC236}">
                <a16:creationId xmlns:a16="http://schemas.microsoft.com/office/drawing/2014/main" id="{F8652583-2CDF-4501-89C4-D3FB186CDD4F}"/>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sp>
        <p:nvSpPr>
          <p:cNvPr id="3" name="Slide Number Placeholder 2">
            <a:extLst>
              <a:ext uri="{FF2B5EF4-FFF2-40B4-BE49-F238E27FC236}">
                <a16:creationId xmlns:a16="http://schemas.microsoft.com/office/drawing/2014/main" id="{449D60C7-BBFA-4E05-B3B9-318237ACF651}"/>
              </a:ext>
            </a:extLst>
          </p:cNvPr>
          <p:cNvSpPr>
            <a:spLocks noGrp="1"/>
          </p:cNvSpPr>
          <p:nvPr>
            <p:ph type="sldNum" sz="quarter" idx="12"/>
          </p:nvPr>
        </p:nvSpPr>
        <p:spPr>
          <a:xfrm>
            <a:off x="10684565" y="6356349"/>
            <a:ext cx="41662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A4416-F331-4059-B1E1-CFB0BC879A87}" type="slidenum">
              <a:rPr kumimoji="0" lang="en-GB" sz="1200" b="1" i="0" u="none" strike="noStrike" kern="1200" cap="none" spc="0" normalizeH="0" baseline="0" noProof="0" smtClean="0">
                <a:ln>
                  <a:noFill/>
                </a:ln>
                <a:solidFill>
                  <a:prstClr val="black">
                    <a:tint val="75000"/>
                  </a:prstClr>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1" i="0" u="none" strike="noStrike" kern="1200" cap="none" spc="0" normalizeH="0" baseline="0" noProof="0">
              <a:ln>
                <a:noFill/>
              </a:ln>
              <a:solidFill>
                <a:prstClr val="black">
                  <a:tint val="75000"/>
                </a:prstClr>
              </a:solidFill>
              <a:effectLst/>
              <a:uLnTx/>
              <a:uFillTx/>
              <a:latin typeface="Bahnschrift" panose="020B0502040204020203" pitchFamily="34" charset="0"/>
              <a:ea typeface="+mn-ea"/>
              <a:cs typeface="+mn-cs"/>
            </a:endParaRPr>
          </a:p>
        </p:txBody>
      </p:sp>
      <p:sp>
        <p:nvSpPr>
          <p:cNvPr id="7" name="Rectangle 6">
            <a:extLst>
              <a:ext uri="{FF2B5EF4-FFF2-40B4-BE49-F238E27FC236}">
                <a16:creationId xmlns:a16="http://schemas.microsoft.com/office/drawing/2014/main" id="{E408CAEC-249E-4B47-83BD-7D89FECC881D}"/>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ubtitle 4">
            <a:extLst>
              <a:ext uri="{FF2B5EF4-FFF2-40B4-BE49-F238E27FC236}">
                <a16:creationId xmlns:a16="http://schemas.microsoft.com/office/drawing/2014/main" id="{CC27EE0F-58A5-4465-801B-797004AB964C}"/>
              </a:ext>
            </a:extLst>
          </p:cNvPr>
          <p:cNvSpPr txBox="1">
            <a:spLocks/>
          </p:cNvSpPr>
          <p:nvPr/>
        </p:nvSpPr>
        <p:spPr>
          <a:xfrm>
            <a:off x="723529" y="4854529"/>
            <a:ext cx="9091032" cy="91540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Bahnschrift" panose="020B05020402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Bahnschrift" panose="020B0502040204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Bahnschrift" panose="020B0502040204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Bahnschrift" panose="020B0502040204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Bahnschrift" panose="020B0502040204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a:latin typeface="Bahnschrift"/>
              </a:rPr>
              <a:t>May 2023</a:t>
            </a:r>
          </a:p>
        </p:txBody>
      </p:sp>
      <p:pic>
        <p:nvPicPr>
          <p:cNvPr id="2" name="Content Placeholder 8">
            <a:extLst>
              <a:ext uri="{FF2B5EF4-FFF2-40B4-BE49-F238E27FC236}">
                <a16:creationId xmlns:a16="http://schemas.microsoft.com/office/drawing/2014/main" id="{61398EC2-A1BF-C455-081E-B74EA42E4F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3099" y="6327866"/>
            <a:ext cx="2145802" cy="393608"/>
          </a:xfrm>
          <a:prstGeom prst="rect">
            <a:avLst/>
          </a:prstGeom>
        </p:spPr>
      </p:pic>
      <p:pic>
        <p:nvPicPr>
          <p:cNvPr id="10" name="Recorded Sound">
            <a:hlinkClick r:id="" action="ppaction://media"/>
            <a:extLst>
              <a:ext uri="{FF2B5EF4-FFF2-40B4-BE49-F238E27FC236}">
                <a16:creationId xmlns:a16="http://schemas.microsoft.com/office/drawing/2014/main" id="{84122915-63D2-582B-B0A4-77DBF56AE3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0496" y="234122"/>
            <a:ext cx="406400" cy="406400"/>
          </a:xfrm>
          <a:prstGeom prst="rect">
            <a:avLst/>
          </a:prstGeom>
        </p:spPr>
      </p:pic>
    </p:spTree>
    <p:extLst>
      <p:ext uri="{BB962C8B-B14F-4D97-AF65-F5344CB8AC3E}">
        <p14:creationId xmlns:p14="http://schemas.microsoft.com/office/powerpoint/2010/main" val="358089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1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latin typeface="Bahnschrift"/>
              </a:rPr>
              <a:t>Drugs and alcohol</a:t>
            </a:r>
            <a:endParaRPr lang="en-GB"/>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10</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9" name="Content Placeholder 8">
            <a:extLst>
              <a:ext uri="{FF2B5EF4-FFF2-40B4-BE49-F238E27FC236}">
                <a16:creationId xmlns:a16="http://schemas.microsoft.com/office/drawing/2014/main" id="{DC6DA63A-C3DC-4BEF-AAD1-E48B44217F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3099" y="6327866"/>
            <a:ext cx="2145802" cy="393608"/>
          </a:xfrm>
          <a:prstGeom prst="rect">
            <a:avLst/>
          </a:prstGeom>
        </p:spPr>
      </p:pic>
      <p:sp>
        <p:nvSpPr>
          <p:cNvPr id="8" name="Content Placeholder 7">
            <a:extLst>
              <a:ext uri="{FF2B5EF4-FFF2-40B4-BE49-F238E27FC236}">
                <a16:creationId xmlns:a16="http://schemas.microsoft.com/office/drawing/2014/main" id="{979C4137-8368-CC4F-5A86-B9BB88D8831C}"/>
              </a:ext>
            </a:extLst>
          </p:cNvPr>
          <p:cNvSpPr>
            <a:spLocks noGrp="1"/>
          </p:cNvSpPr>
          <p:nvPr>
            <p:ph idx="1"/>
          </p:nvPr>
        </p:nvSpPr>
        <p:spPr>
          <a:xfrm>
            <a:off x="798656" y="1666876"/>
            <a:ext cx="6944392" cy="4486275"/>
          </a:xfrm>
        </p:spPr>
        <p:txBody>
          <a:bodyPr vert="horz" lIns="91440" tIns="45720" rIns="91440" bIns="45720" rtlCol="0" anchor="t">
            <a:normAutofit/>
          </a:bodyPr>
          <a:lstStyle/>
          <a:p>
            <a:pPr marL="0" indent="0" algn="l">
              <a:buNone/>
            </a:pPr>
            <a:endParaRPr lang="en-GB" sz="2400">
              <a:effectLst/>
              <a:cs typeface="Calibri" panose="020F0502020204030204" pitchFamily="34" charset="0"/>
            </a:endParaRPr>
          </a:p>
          <a:p>
            <a:endParaRPr lang="en-GB"/>
          </a:p>
        </p:txBody>
      </p:sp>
      <p:sp>
        <p:nvSpPr>
          <p:cNvPr id="3" name="TextBox 2">
            <a:extLst>
              <a:ext uri="{FF2B5EF4-FFF2-40B4-BE49-F238E27FC236}">
                <a16:creationId xmlns:a16="http://schemas.microsoft.com/office/drawing/2014/main" id="{B95E230C-BDE0-6C03-D254-CF00559088C3}"/>
              </a:ext>
            </a:extLst>
          </p:cNvPr>
          <p:cNvSpPr txBox="1"/>
          <p:nvPr/>
        </p:nvSpPr>
        <p:spPr>
          <a:xfrm>
            <a:off x="354281" y="1577672"/>
            <a:ext cx="6352714" cy="4431983"/>
          </a:xfrm>
          <a:prstGeom prst="rect">
            <a:avLst/>
          </a:prstGeom>
          <a:noFill/>
        </p:spPr>
        <p:txBody>
          <a:bodyPr wrap="square" rtlCol="0">
            <a:spAutoFit/>
          </a:bodyPr>
          <a:lstStyle/>
          <a:p>
            <a:pPr marL="285750" indent="-285750" algn="l">
              <a:buFont typeface="Arial" panose="020B0604020202020204" pitchFamily="34" charset="0"/>
              <a:buChar char="•"/>
            </a:pPr>
            <a:r>
              <a:rPr lang="en-GB" sz="2200">
                <a:latin typeface="Bahnschrift" panose="020B0502040204020203" pitchFamily="34" charset="0"/>
              </a:rPr>
              <a:t>A grant funded co-located analyst based between the County Community Safety Unit (CCSU) and JSNA team</a:t>
            </a:r>
            <a:br>
              <a:rPr lang="en-GB" sz="2200">
                <a:latin typeface="Bahnschrift" panose="020B0502040204020203" pitchFamily="34" charset="0"/>
              </a:rPr>
            </a:br>
            <a:endParaRPr lang="en-GB" sz="2200">
              <a:latin typeface="Bahnschrift" panose="020B0502040204020203" pitchFamily="34" charset="0"/>
            </a:endParaRPr>
          </a:p>
          <a:p>
            <a:pPr marL="285750" indent="-285750" algn="l">
              <a:buFont typeface="Arial" panose="020B0604020202020204" pitchFamily="34" charset="0"/>
              <a:buChar char="•"/>
            </a:pPr>
            <a:r>
              <a:rPr lang="en-GB" sz="2200">
                <a:latin typeface="Bahnschrift" panose="020B0502040204020203" pitchFamily="34" charset="0"/>
              </a:rPr>
              <a:t>Leads on the production of drug and alcohol related JSNA products and provides analytical support on topics associated with substance misuse in Hertfordshire</a:t>
            </a:r>
            <a:br>
              <a:rPr lang="en-GB" sz="2200">
                <a:latin typeface="Bahnschrift" panose="020B0502040204020203" pitchFamily="34" charset="0"/>
              </a:rPr>
            </a:br>
            <a:endParaRPr lang="en-GB">
              <a:latin typeface="Bahnschrift" panose="020B0502040204020203" pitchFamily="34" charset="0"/>
            </a:endParaRPr>
          </a:p>
          <a:p>
            <a:pPr marL="285750" indent="-285750" algn="l">
              <a:buFont typeface="Arial" panose="020B0604020202020204" pitchFamily="34" charset="0"/>
              <a:buChar char="•"/>
            </a:pPr>
            <a:r>
              <a:rPr lang="en-GB" sz="2200">
                <a:latin typeface="Bahnschrift" panose="020B0502040204020203" pitchFamily="34" charset="0"/>
              </a:rPr>
              <a:t>Workload is determined by the D&amp;A workstream leads and covers topics such as criminal justice, detox and residential rehab and children and young people</a:t>
            </a:r>
          </a:p>
        </p:txBody>
      </p:sp>
      <p:pic>
        <p:nvPicPr>
          <p:cNvPr id="10" name="Picture 9">
            <a:extLst>
              <a:ext uri="{FF2B5EF4-FFF2-40B4-BE49-F238E27FC236}">
                <a16:creationId xmlns:a16="http://schemas.microsoft.com/office/drawing/2014/main" id="{D892EE17-E3AD-E762-DBDE-08814983EECF}"/>
              </a:ext>
            </a:extLst>
          </p:cNvPr>
          <p:cNvPicPr>
            <a:picLocks noChangeAspect="1"/>
          </p:cNvPicPr>
          <p:nvPr/>
        </p:nvPicPr>
        <p:blipFill>
          <a:blip r:embed="rId6"/>
          <a:stretch>
            <a:fillRect/>
          </a:stretch>
        </p:blipFill>
        <p:spPr>
          <a:xfrm>
            <a:off x="7103998" y="1799186"/>
            <a:ext cx="3318128" cy="1436455"/>
          </a:xfrm>
          <a:prstGeom prst="rect">
            <a:avLst/>
          </a:prstGeom>
        </p:spPr>
      </p:pic>
      <p:pic>
        <p:nvPicPr>
          <p:cNvPr id="12" name="Picture 11">
            <a:extLst>
              <a:ext uri="{FF2B5EF4-FFF2-40B4-BE49-F238E27FC236}">
                <a16:creationId xmlns:a16="http://schemas.microsoft.com/office/drawing/2014/main" id="{56456173-2228-484C-C9AD-07FC39D2AC6A}"/>
              </a:ext>
            </a:extLst>
          </p:cNvPr>
          <p:cNvPicPr>
            <a:picLocks noChangeAspect="1"/>
          </p:cNvPicPr>
          <p:nvPr/>
        </p:nvPicPr>
        <p:blipFill>
          <a:blip r:embed="rId7"/>
          <a:stretch>
            <a:fillRect/>
          </a:stretch>
        </p:blipFill>
        <p:spPr>
          <a:xfrm>
            <a:off x="9299092" y="2898631"/>
            <a:ext cx="1974076" cy="1470057"/>
          </a:xfrm>
          <a:prstGeom prst="rect">
            <a:avLst/>
          </a:prstGeom>
        </p:spPr>
      </p:pic>
      <p:pic>
        <p:nvPicPr>
          <p:cNvPr id="13" name="Picture 12">
            <a:extLst>
              <a:ext uri="{FF2B5EF4-FFF2-40B4-BE49-F238E27FC236}">
                <a16:creationId xmlns:a16="http://schemas.microsoft.com/office/drawing/2014/main" id="{094FE62B-DEC4-621C-BB61-C72D59906AC3}"/>
              </a:ext>
            </a:extLst>
          </p:cNvPr>
          <p:cNvPicPr>
            <a:picLocks noChangeAspect="1"/>
          </p:cNvPicPr>
          <p:nvPr/>
        </p:nvPicPr>
        <p:blipFill>
          <a:blip r:embed="rId8"/>
          <a:stretch>
            <a:fillRect/>
          </a:stretch>
        </p:blipFill>
        <p:spPr>
          <a:xfrm>
            <a:off x="6690762" y="3595456"/>
            <a:ext cx="2673831" cy="1064185"/>
          </a:xfrm>
          <a:prstGeom prst="rect">
            <a:avLst/>
          </a:prstGeom>
        </p:spPr>
      </p:pic>
      <p:pic>
        <p:nvPicPr>
          <p:cNvPr id="15" name="Picture 14">
            <a:extLst>
              <a:ext uri="{FF2B5EF4-FFF2-40B4-BE49-F238E27FC236}">
                <a16:creationId xmlns:a16="http://schemas.microsoft.com/office/drawing/2014/main" id="{D9331C59-7728-4DF4-8BA2-EB6989D0503E}"/>
              </a:ext>
            </a:extLst>
          </p:cNvPr>
          <p:cNvPicPr>
            <a:picLocks noChangeAspect="1"/>
          </p:cNvPicPr>
          <p:nvPr/>
        </p:nvPicPr>
        <p:blipFill>
          <a:blip r:embed="rId9"/>
          <a:stretch>
            <a:fillRect/>
          </a:stretch>
        </p:blipFill>
        <p:spPr>
          <a:xfrm>
            <a:off x="8902262" y="4631166"/>
            <a:ext cx="2698766" cy="364056"/>
          </a:xfrm>
          <a:prstGeom prst="rect">
            <a:avLst/>
          </a:prstGeom>
        </p:spPr>
      </p:pic>
      <p:pic>
        <p:nvPicPr>
          <p:cNvPr id="17" name="Picture 16">
            <a:extLst>
              <a:ext uri="{FF2B5EF4-FFF2-40B4-BE49-F238E27FC236}">
                <a16:creationId xmlns:a16="http://schemas.microsoft.com/office/drawing/2014/main" id="{C645A2C7-EAE8-2C22-6907-85646D24930F}"/>
              </a:ext>
            </a:extLst>
          </p:cNvPr>
          <p:cNvPicPr>
            <a:picLocks noChangeAspect="1"/>
          </p:cNvPicPr>
          <p:nvPr/>
        </p:nvPicPr>
        <p:blipFill>
          <a:blip r:embed="rId10"/>
          <a:stretch>
            <a:fillRect/>
          </a:stretch>
        </p:blipFill>
        <p:spPr>
          <a:xfrm>
            <a:off x="6603825" y="4868003"/>
            <a:ext cx="2024478" cy="1226447"/>
          </a:xfrm>
          <a:prstGeom prst="rect">
            <a:avLst/>
          </a:prstGeom>
        </p:spPr>
      </p:pic>
      <p:pic>
        <p:nvPicPr>
          <p:cNvPr id="18" name="Picture 17">
            <a:extLst>
              <a:ext uri="{FF2B5EF4-FFF2-40B4-BE49-F238E27FC236}">
                <a16:creationId xmlns:a16="http://schemas.microsoft.com/office/drawing/2014/main" id="{FE997968-236F-5CA5-E6D7-1203BD7D6B4C}"/>
              </a:ext>
            </a:extLst>
          </p:cNvPr>
          <p:cNvPicPr>
            <a:picLocks noChangeAspect="1"/>
          </p:cNvPicPr>
          <p:nvPr/>
        </p:nvPicPr>
        <p:blipFill>
          <a:blip r:embed="rId11"/>
          <a:stretch>
            <a:fillRect/>
          </a:stretch>
        </p:blipFill>
        <p:spPr>
          <a:xfrm>
            <a:off x="6603825" y="501657"/>
            <a:ext cx="5110811" cy="1217515"/>
          </a:xfrm>
          <a:prstGeom prst="rect">
            <a:avLst/>
          </a:prstGeom>
        </p:spPr>
      </p:pic>
      <p:pic>
        <p:nvPicPr>
          <p:cNvPr id="19" name="Picture 18">
            <a:extLst>
              <a:ext uri="{FF2B5EF4-FFF2-40B4-BE49-F238E27FC236}">
                <a16:creationId xmlns:a16="http://schemas.microsoft.com/office/drawing/2014/main" id="{A5F4721B-885E-838F-A6DA-A9AA470CA6EB}"/>
              </a:ext>
            </a:extLst>
          </p:cNvPr>
          <p:cNvPicPr>
            <a:picLocks noChangeAspect="1"/>
          </p:cNvPicPr>
          <p:nvPr/>
        </p:nvPicPr>
        <p:blipFill rotWithShape="1">
          <a:blip r:embed="rId12"/>
          <a:srcRect l="10589" t="15866" r="10024" b="17227"/>
          <a:stretch/>
        </p:blipFill>
        <p:spPr>
          <a:xfrm>
            <a:off x="8926182" y="5057301"/>
            <a:ext cx="2877432" cy="1064185"/>
          </a:xfrm>
          <a:prstGeom prst="rect">
            <a:avLst/>
          </a:prstGeom>
        </p:spPr>
      </p:pic>
      <p:pic>
        <p:nvPicPr>
          <p:cNvPr id="5" name="Recorded Sound">
            <a:hlinkClick r:id="" action="ppaction://media"/>
            <a:extLst>
              <a:ext uri="{FF2B5EF4-FFF2-40B4-BE49-F238E27FC236}">
                <a16:creationId xmlns:a16="http://schemas.microsoft.com/office/drawing/2014/main" id="{B2CE5449-C360-B756-4FDF-51C64C84088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70001" y="188030"/>
            <a:ext cx="467225" cy="467225"/>
          </a:xfrm>
          <a:prstGeom prst="rect">
            <a:avLst/>
          </a:prstGeom>
        </p:spPr>
      </p:pic>
    </p:spTree>
    <p:extLst>
      <p:ext uri="{BB962C8B-B14F-4D97-AF65-F5344CB8AC3E}">
        <p14:creationId xmlns:p14="http://schemas.microsoft.com/office/powerpoint/2010/main" val="2251116612"/>
      </p:ext>
    </p:extLst>
  </p:cSld>
  <p:clrMapOvr>
    <a:masterClrMapping/>
  </p:clrMapOvr>
  <mc:AlternateContent xmlns:mc="http://schemas.openxmlformats.org/markup-compatibility/2006" xmlns:p14="http://schemas.microsoft.com/office/powerpoint/2010/main">
    <mc:Choice Requires="p14">
      <p:transition spd="slow" p14:dur="2000" advTm="53764"/>
    </mc:Choice>
    <mc:Fallback xmlns="">
      <p:transition spd="slow" advTm="53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a:xfrm>
            <a:off x="838200" y="365125"/>
            <a:ext cx="11353800" cy="1325563"/>
          </a:xfrm>
        </p:spPr>
        <p:txBody>
          <a:bodyPr/>
          <a:lstStyle/>
          <a:p>
            <a:r>
              <a:rPr lang="en-GB">
                <a:latin typeface="Bahnschrift"/>
              </a:rPr>
              <a:t>Positive outcomes from CCSU joint working</a:t>
            </a:r>
            <a:endParaRPr lang="en-GB"/>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11</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9" name="Content Placeholder 8">
            <a:extLst>
              <a:ext uri="{FF2B5EF4-FFF2-40B4-BE49-F238E27FC236}">
                <a16:creationId xmlns:a16="http://schemas.microsoft.com/office/drawing/2014/main" id="{DC6DA63A-C3DC-4BEF-AAD1-E48B44217F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3099" y="6327866"/>
            <a:ext cx="2145802" cy="393608"/>
          </a:xfrm>
          <a:prstGeom prst="rect">
            <a:avLst/>
          </a:prstGeom>
        </p:spPr>
      </p:pic>
      <p:sp>
        <p:nvSpPr>
          <p:cNvPr id="3" name="Content Placeholder 2">
            <a:extLst>
              <a:ext uri="{FF2B5EF4-FFF2-40B4-BE49-F238E27FC236}">
                <a16:creationId xmlns:a16="http://schemas.microsoft.com/office/drawing/2014/main" id="{954B4F9F-30B4-50C0-5AE8-494A88C135F4}"/>
              </a:ext>
            </a:extLst>
          </p:cNvPr>
          <p:cNvSpPr txBox="1">
            <a:spLocks/>
          </p:cNvSpPr>
          <p:nvPr/>
        </p:nvSpPr>
        <p:spPr>
          <a:xfrm>
            <a:off x="-37420" y="1602304"/>
            <a:ext cx="11585573" cy="47737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12800" lvl="1" indent="-355600"/>
            <a:r>
              <a:rPr lang="en-GB" sz="2000" b="1">
                <a:latin typeface="Bahnschrift"/>
              </a:rPr>
              <a:t>Violence Against Women and Girls (VAWG) JSNA: </a:t>
            </a:r>
            <a:r>
              <a:rPr lang="en-GB" sz="2000">
                <a:latin typeface="Bahnschrift"/>
              </a:rPr>
              <a:t>administered a public survey to understand how safe women and girls feel in Hertfordshire, which reached over 13,000 responses. Findings from this JSNA are being used to develop a partnership VAWG Strategy.</a:t>
            </a:r>
            <a:endParaRPr lang="en-GB" sz="2000" b="1">
              <a:latin typeface="Bahnschrift"/>
            </a:endParaRPr>
          </a:p>
          <a:p>
            <a:pPr marL="812800" lvl="1" indent="-355600"/>
            <a:endParaRPr lang="en-GB" sz="900" b="1">
              <a:latin typeface="Bahnschrift"/>
            </a:endParaRPr>
          </a:p>
          <a:p>
            <a:pPr marL="812800" lvl="1" indent="-355600"/>
            <a:r>
              <a:rPr lang="en-GB" sz="2000" b="1">
                <a:latin typeface="Bahnschrift"/>
              </a:rPr>
              <a:t>Effective Programmes for Domestic Abuse Perpetrators JSNA Briefing: </a:t>
            </a:r>
            <a:r>
              <a:rPr lang="en-GB" sz="2000">
                <a:latin typeface="Bahnschrift"/>
              </a:rPr>
              <a:t>used to support a successful funding bid to the Home Office for evidence-based domestic abuse perpetrator interventions which effect behavioural change and encourage healthy relationships.</a:t>
            </a:r>
          </a:p>
          <a:p>
            <a:pPr marL="457200" lvl="1" indent="0">
              <a:buNone/>
            </a:pPr>
            <a:endParaRPr lang="en-GB" sz="900" b="1">
              <a:latin typeface="Bahnschrift"/>
            </a:endParaRPr>
          </a:p>
          <a:p>
            <a:pPr marL="812800" lvl="1" indent="-355600"/>
            <a:r>
              <a:rPr lang="en-GB" sz="2000" b="1">
                <a:latin typeface="Bahnschrift"/>
              </a:rPr>
              <a:t>Drug and Alcohol Deaths Audit: </a:t>
            </a:r>
            <a:r>
              <a:rPr lang="en-GB" sz="2000">
                <a:latin typeface="Bahnschrift"/>
              </a:rPr>
              <a:t>worked with Coroner’s Service to develop local data on preventable deaths caused by substance misuse. Findings from the audit have been used to target areas for rollout of naloxone to prevent drug-related deaths in Hertfordshire.</a:t>
            </a:r>
            <a:endParaRPr lang="en-GB" sz="2000" b="1">
              <a:latin typeface="Bahnschrift"/>
            </a:endParaRPr>
          </a:p>
          <a:p>
            <a:pPr marL="812800" lvl="1" indent="-355600"/>
            <a:endParaRPr lang="en-GB" sz="900" b="1">
              <a:latin typeface="Bahnschrift"/>
            </a:endParaRPr>
          </a:p>
          <a:p>
            <a:pPr marL="812800" lvl="1" indent="-355600"/>
            <a:r>
              <a:rPr lang="en-GB" sz="2000" b="1">
                <a:latin typeface="Bahnschrift"/>
              </a:rPr>
              <a:t>A&amp;E Violent Assault Dataset:</a:t>
            </a:r>
            <a:r>
              <a:rPr lang="en-GB" sz="2000" b="0">
                <a:latin typeface="Bahnschrift"/>
              </a:rPr>
              <a:t> captures data on individuals presenting to A&amp;E departments for alcohol and weapon-related violent assaults, many of which are not captured in police data.</a:t>
            </a:r>
            <a:endParaRPr lang="en-GB" sz="2000" b="1">
              <a:latin typeface="Bahnschrift"/>
            </a:endParaRPr>
          </a:p>
          <a:p>
            <a:pPr marL="812800" lvl="1" indent="-355600"/>
            <a:endParaRPr lang="en-GB" sz="900" b="1">
              <a:latin typeface="Bahnschrift"/>
            </a:endParaRPr>
          </a:p>
          <a:p>
            <a:pPr marL="812800" lvl="1" indent="-355600"/>
            <a:r>
              <a:rPr lang="en-GB" sz="2000" b="1">
                <a:latin typeface="Bahnschrift"/>
              </a:rPr>
              <a:t>COVID-19: </a:t>
            </a:r>
            <a:r>
              <a:rPr lang="en-GB" sz="2000">
                <a:latin typeface="Bahnschrift"/>
              </a:rPr>
              <a:t>ensured that all joint products examined the impact of the pandemic on the issue.</a:t>
            </a:r>
            <a:endParaRPr lang="en-GB" sz="2000" b="1">
              <a:latin typeface="Bahnschrift"/>
            </a:endParaRPr>
          </a:p>
          <a:p>
            <a:pPr marL="812800" lvl="1" indent="-355600"/>
            <a:endParaRPr lang="en-GB" sz="300">
              <a:latin typeface="Bahnschrift"/>
            </a:endParaRPr>
          </a:p>
          <a:p>
            <a:pPr marL="812800" lvl="1" indent="-355600"/>
            <a:endParaRPr lang="en-GB" sz="300">
              <a:latin typeface="Bahnschrift"/>
            </a:endParaRPr>
          </a:p>
          <a:p>
            <a:pPr marL="457200" lvl="1" indent="0">
              <a:buFont typeface="Arial" panose="020B0604020202020204" pitchFamily="34" charset="0"/>
              <a:buNone/>
            </a:pPr>
            <a:endParaRPr lang="en-GB" sz="300">
              <a:latin typeface="Bahnschrift"/>
            </a:endParaRPr>
          </a:p>
        </p:txBody>
      </p:sp>
      <p:pic>
        <p:nvPicPr>
          <p:cNvPr id="5" name="Recorded Sound">
            <a:hlinkClick r:id="" action="ppaction://media"/>
            <a:extLst>
              <a:ext uri="{FF2B5EF4-FFF2-40B4-BE49-F238E27FC236}">
                <a16:creationId xmlns:a16="http://schemas.microsoft.com/office/drawing/2014/main" id="{90F6E8C3-1D67-825B-AEB4-4C2A36A3BE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8153" y="161925"/>
            <a:ext cx="406400" cy="406400"/>
          </a:xfrm>
          <a:prstGeom prst="rect">
            <a:avLst/>
          </a:prstGeom>
        </p:spPr>
      </p:pic>
    </p:spTree>
    <p:extLst>
      <p:ext uri="{BB962C8B-B14F-4D97-AF65-F5344CB8AC3E}">
        <p14:creationId xmlns:p14="http://schemas.microsoft.com/office/powerpoint/2010/main" val="79952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t>JSNA</a:t>
            </a:r>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12</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9" name="Content Placeholder 8">
            <a:extLst>
              <a:ext uri="{FF2B5EF4-FFF2-40B4-BE49-F238E27FC236}">
                <a16:creationId xmlns:a16="http://schemas.microsoft.com/office/drawing/2014/main" id="{DC6DA63A-C3DC-4BEF-AAD1-E48B44217F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3099" y="6327866"/>
            <a:ext cx="2145802" cy="393608"/>
          </a:xfrm>
          <a:prstGeom prst="rect">
            <a:avLst/>
          </a:prstGeom>
        </p:spPr>
      </p:pic>
      <p:pic>
        <p:nvPicPr>
          <p:cNvPr id="10" name="Picture 9">
            <a:extLst>
              <a:ext uri="{FF2B5EF4-FFF2-40B4-BE49-F238E27FC236}">
                <a16:creationId xmlns:a16="http://schemas.microsoft.com/office/drawing/2014/main" id="{EED6106B-4B18-8C5E-D2CF-8D6B1B40DB22}"/>
              </a:ext>
            </a:extLst>
          </p:cNvPr>
          <p:cNvPicPr>
            <a:picLocks noChangeAspect="1"/>
          </p:cNvPicPr>
          <p:nvPr/>
        </p:nvPicPr>
        <p:blipFill>
          <a:blip r:embed="rId6"/>
          <a:stretch>
            <a:fillRect/>
          </a:stretch>
        </p:blipFill>
        <p:spPr>
          <a:xfrm>
            <a:off x="6081712" y="3582235"/>
            <a:ext cx="561975" cy="471067"/>
          </a:xfrm>
          <a:prstGeom prst="rect">
            <a:avLst/>
          </a:prstGeom>
        </p:spPr>
      </p:pic>
      <p:grpSp>
        <p:nvGrpSpPr>
          <p:cNvPr id="11" name="Group 10">
            <a:extLst>
              <a:ext uri="{FF2B5EF4-FFF2-40B4-BE49-F238E27FC236}">
                <a16:creationId xmlns:a16="http://schemas.microsoft.com/office/drawing/2014/main" id="{5C2795DC-537C-DA75-5F65-817F07B37008}"/>
              </a:ext>
            </a:extLst>
          </p:cNvPr>
          <p:cNvGrpSpPr/>
          <p:nvPr/>
        </p:nvGrpSpPr>
        <p:grpSpPr>
          <a:xfrm>
            <a:off x="2415540" y="2971440"/>
            <a:ext cx="7360920" cy="915120"/>
            <a:chOff x="525780" y="140364"/>
            <a:chExt cx="7360920" cy="915120"/>
          </a:xfrm>
        </p:grpSpPr>
        <p:sp>
          <p:nvSpPr>
            <p:cNvPr id="12" name="Rectangle: Rounded Corners 11">
              <a:extLst>
                <a:ext uri="{FF2B5EF4-FFF2-40B4-BE49-F238E27FC236}">
                  <a16:creationId xmlns:a16="http://schemas.microsoft.com/office/drawing/2014/main" id="{2F1E9067-5368-314F-8ECA-E4481B4F49B8}"/>
                </a:ext>
              </a:extLst>
            </p:cNvPr>
            <p:cNvSpPr/>
            <p:nvPr/>
          </p:nvSpPr>
          <p:spPr>
            <a:xfrm>
              <a:off x="525780" y="140364"/>
              <a:ext cx="7360920" cy="915120"/>
            </a:xfrm>
            <a:prstGeom prst="roundRect">
              <a:avLst/>
            </a:prstGeom>
            <a:solidFill>
              <a:srgbClr val="96CEF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A007E788-69CC-FA38-4480-C51A13CA0865}"/>
                </a:ext>
              </a:extLst>
            </p:cNvPr>
            <p:cNvSpPr txBox="1"/>
            <p:nvPr/>
          </p:nvSpPr>
          <p:spPr>
            <a:xfrm>
              <a:off x="570452" y="185036"/>
              <a:ext cx="7271576" cy="825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8225" tIns="0" rIns="278225" bIns="0" numCol="1" spcCol="1270" anchor="ctr" anchorCtr="0">
              <a:noAutofit/>
            </a:bodyPr>
            <a:lstStyle/>
            <a:p>
              <a:pPr marL="0" lvl="0" indent="0" algn="l" defTabSz="1377950">
                <a:lnSpc>
                  <a:spcPct val="90000"/>
                </a:lnSpc>
                <a:spcBef>
                  <a:spcPct val="0"/>
                </a:spcBef>
                <a:spcAft>
                  <a:spcPct val="35000"/>
                </a:spcAft>
                <a:buNone/>
              </a:pPr>
              <a:r>
                <a:rPr lang="en-GB" sz="3100" kern="1200"/>
                <a:t>Find out more</a:t>
              </a:r>
              <a:endParaRPr lang="en-US" sz="3100" kern="1200"/>
            </a:p>
          </p:txBody>
        </p:sp>
      </p:grpSp>
      <p:graphicFrame>
        <p:nvGraphicFramePr>
          <p:cNvPr id="14" name="Content Placeholder 2">
            <a:extLst>
              <a:ext uri="{FF2B5EF4-FFF2-40B4-BE49-F238E27FC236}">
                <a16:creationId xmlns:a16="http://schemas.microsoft.com/office/drawing/2014/main" id="{A10256A5-0FD1-6A48-A442-C5B52B258353}"/>
              </a:ext>
            </a:extLst>
          </p:cNvPr>
          <p:cNvGraphicFramePr>
            <a:graphicFrameLocks/>
          </p:cNvGraphicFramePr>
          <p:nvPr>
            <p:extLst>
              <p:ext uri="{D42A27DB-BD31-4B8C-83A1-F6EECF244321}">
                <p14:modId xmlns:p14="http://schemas.microsoft.com/office/powerpoint/2010/main" val="147956227"/>
              </p:ext>
            </p:extLst>
          </p:nvPr>
        </p:nvGraphicFramePr>
        <p:xfrm>
          <a:off x="724930" y="1268628"/>
          <a:ext cx="10515600" cy="47370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5" name="Picture 14">
            <a:extLst>
              <a:ext uri="{FF2B5EF4-FFF2-40B4-BE49-F238E27FC236}">
                <a16:creationId xmlns:a16="http://schemas.microsoft.com/office/drawing/2014/main" id="{F99D1BBD-75F8-7322-0C30-B9A2CF4597DB}"/>
              </a:ext>
            </a:extLst>
          </p:cNvPr>
          <p:cNvPicPr>
            <a:picLocks noChangeAspect="1"/>
          </p:cNvPicPr>
          <p:nvPr/>
        </p:nvPicPr>
        <p:blipFill>
          <a:blip r:embed="rId12"/>
          <a:stretch>
            <a:fillRect/>
          </a:stretch>
        </p:blipFill>
        <p:spPr>
          <a:xfrm>
            <a:off x="1859682" y="4571369"/>
            <a:ext cx="382752" cy="311392"/>
          </a:xfrm>
          <a:prstGeom prst="rect">
            <a:avLst/>
          </a:prstGeom>
        </p:spPr>
      </p:pic>
      <p:pic>
        <p:nvPicPr>
          <p:cNvPr id="16" name="Picture 15">
            <a:extLst>
              <a:ext uri="{FF2B5EF4-FFF2-40B4-BE49-F238E27FC236}">
                <a16:creationId xmlns:a16="http://schemas.microsoft.com/office/drawing/2014/main" id="{10CDA24E-F98D-6D92-1844-2741D75BD5E8}"/>
              </a:ext>
            </a:extLst>
          </p:cNvPr>
          <p:cNvPicPr>
            <a:picLocks noChangeAspect="1"/>
          </p:cNvPicPr>
          <p:nvPr/>
        </p:nvPicPr>
        <p:blipFill>
          <a:blip r:embed="rId6"/>
          <a:stretch>
            <a:fillRect/>
          </a:stretch>
        </p:blipFill>
        <p:spPr>
          <a:xfrm>
            <a:off x="1859681" y="5178816"/>
            <a:ext cx="382753" cy="320837"/>
          </a:xfrm>
          <a:prstGeom prst="rect">
            <a:avLst/>
          </a:prstGeom>
        </p:spPr>
      </p:pic>
      <p:pic>
        <p:nvPicPr>
          <p:cNvPr id="3" name="Recorded Sound">
            <a:hlinkClick r:id="" action="ppaction://media"/>
            <a:extLst>
              <a:ext uri="{FF2B5EF4-FFF2-40B4-BE49-F238E27FC236}">
                <a16:creationId xmlns:a16="http://schemas.microsoft.com/office/drawing/2014/main" id="{EA110401-E8CB-5EC1-12EE-1C8B51E46FA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67070" y="148128"/>
            <a:ext cx="587069" cy="587069"/>
          </a:xfrm>
          <a:prstGeom prst="rect">
            <a:avLst/>
          </a:prstGeom>
        </p:spPr>
      </p:pic>
    </p:spTree>
    <p:extLst>
      <p:ext uri="{BB962C8B-B14F-4D97-AF65-F5344CB8AC3E}">
        <p14:creationId xmlns:p14="http://schemas.microsoft.com/office/powerpoint/2010/main" val="3291075789"/>
      </p:ext>
    </p:extLst>
  </p:cSld>
  <p:clrMapOvr>
    <a:masterClrMapping/>
  </p:clrMapOvr>
  <mc:AlternateContent xmlns:mc="http://schemas.openxmlformats.org/markup-compatibility/2006" xmlns:p14="http://schemas.microsoft.com/office/powerpoint/2010/main">
    <mc:Choice Requires="p14">
      <p:transition spd="slow" p14:dur="2000" advTm="6790"/>
    </mc:Choice>
    <mc:Fallback xmlns="">
      <p:transition spd="slow" advTm="6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t>What we are talking about today</a:t>
            </a:r>
          </a:p>
        </p:txBody>
      </p:sp>
      <p:sp>
        <p:nvSpPr>
          <p:cNvPr id="3" name="Content Placeholder 2">
            <a:extLst>
              <a:ext uri="{FF2B5EF4-FFF2-40B4-BE49-F238E27FC236}">
                <a16:creationId xmlns:a16="http://schemas.microsoft.com/office/drawing/2014/main" id="{9BA9E37D-4294-47FE-99F4-4131165BE352}"/>
              </a:ext>
            </a:extLst>
          </p:cNvPr>
          <p:cNvSpPr>
            <a:spLocks noGrp="1"/>
          </p:cNvSpPr>
          <p:nvPr>
            <p:ph idx="1"/>
          </p:nvPr>
        </p:nvSpPr>
        <p:spPr/>
        <p:txBody>
          <a:bodyPr vert="horz" lIns="91440" tIns="45720" rIns="91440" bIns="45720" rtlCol="0" anchor="t">
            <a:normAutofit/>
          </a:bodyPr>
          <a:lstStyle/>
          <a:p>
            <a:pPr marL="0" indent="0">
              <a:buNone/>
            </a:pPr>
            <a:endParaRPr lang="en-GB" sz="1000">
              <a:latin typeface="Bahnschrift"/>
            </a:endParaRPr>
          </a:p>
          <a:p>
            <a:pPr marL="0" indent="0">
              <a:buNone/>
            </a:pPr>
            <a:endParaRPr lang="en-GB" sz="100">
              <a:latin typeface="Bahnschrift"/>
            </a:endParaRPr>
          </a:p>
          <a:p>
            <a:pPr marL="0" indent="0">
              <a:buNone/>
            </a:pPr>
            <a:endParaRPr lang="en-GB" sz="100">
              <a:latin typeface="Bahnschrift"/>
            </a:endParaRPr>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2</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8" name="Content Placeholder 8">
            <a:extLst>
              <a:ext uri="{FF2B5EF4-FFF2-40B4-BE49-F238E27FC236}">
                <a16:creationId xmlns:a16="http://schemas.microsoft.com/office/drawing/2014/main" id="{183BBE1A-6117-EBF7-A653-7A1E70C3B5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3099" y="6327866"/>
            <a:ext cx="2145802" cy="393608"/>
          </a:xfrm>
          <a:prstGeom prst="rect">
            <a:avLst/>
          </a:prstGeom>
        </p:spPr>
      </p:pic>
      <p:sp>
        <p:nvSpPr>
          <p:cNvPr id="5" name="Content Placeholder 2">
            <a:extLst>
              <a:ext uri="{FF2B5EF4-FFF2-40B4-BE49-F238E27FC236}">
                <a16:creationId xmlns:a16="http://schemas.microsoft.com/office/drawing/2014/main" id="{18943A94-1D37-7370-82CB-1D62C3DB6397}"/>
              </a:ext>
            </a:extLst>
          </p:cNvPr>
          <p:cNvSpPr txBox="1">
            <a:spLocks/>
          </p:cNvSpPr>
          <p:nvPr/>
        </p:nvSpPr>
        <p:spPr>
          <a:xfrm>
            <a:off x="990600" y="19780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000">
              <a:latin typeface="Bahnschrift"/>
            </a:endParaRPr>
          </a:p>
          <a:p>
            <a:pPr marL="514350" indent="-514350">
              <a:buFont typeface="+mj-lt"/>
              <a:buAutoNum type="arabicPeriod"/>
            </a:pPr>
            <a:r>
              <a:rPr lang="en-GB" b="1">
                <a:latin typeface="Bahnschrift"/>
              </a:rPr>
              <a:t>Overview of the JSNA</a:t>
            </a:r>
          </a:p>
          <a:p>
            <a:pPr marL="514350" indent="-514350">
              <a:buFont typeface="+mj-lt"/>
              <a:buAutoNum type="arabicPeriod"/>
            </a:pPr>
            <a:r>
              <a:rPr lang="en-GB" b="1">
                <a:latin typeface="Bahnschrift"/>
              </a:rPr>
              <a:t>How we collaborate with stakeholders</a:t>
            </a:r>
          </a:p>
          <a:p>
            <a:pPr marL="514350" indent="-514350">
              <a:buFont typeface="+mj-lt"/>
              <a:buAutoNum type="arabicPeriod"/>
            </a:pPr>
            <a:r>
              <a:rPr lang="en-GB" b="1">
                <a:latin typeface="Bahnschrift"/>
              </a:rPr>
              <a:t>JSNA working groups</a:t>
            </a:r>
          </a:p>
          <a:p>
            <a:pPr marL="514350" indent="-514350">
              <a:buFont typeface="+mj-lt"/>
              <a:buAutoNum type="arabicPeriod"/>
            </a:pPr>
            <a:r>
              <a:rPr lang="en-GB" b="1">
                <a:latin typeface="Bahnschrift"/>
              </a:rPr>
              <a:t>Joint working with community safety</a:t>
            </a:r>
          </a:p>
          <a:p>
            <a:pPr marL="514350" indent="-514350">
              <a:buFont typeface="+mj-lt"/>
              <a:buAutoNum type="arabicPeriod"/>
            </a:pPr>
            <a:r>
              <a:rPr lang="en-GB" b="1">
                <a:latin typeface="Bahnschrift"/>
              </a:rPr>
              <a:t>Joint working around drugs and alcohol</a:t>
            </a:r>
          </a:p>
          <a:p>
            <a:pPr marL="0" indent="0">
              <a:buNone/>
            </a:pPr>
            <a:endParaRPr lang="en-GB" b="1">
              <a:latin typeface="Bahnschrift"/>
            </a:endParaRPr>
          </a:p>
          <a:p>
            <a:pPr marL="514350" indent="-514350">
              <a:buFont typeface="+mj-lt"/>
              <a:buAutoNum type="arabicPeriod"/>
            </a:pPr>
            <a:endParaRPr lang="en-GB" b="1">
              <a:latin typeface="Bahnschrift"/>
            </a:endParaRPr>
          </a:p>
          <a:p>
            <a:pPr marL="0" indent="0">
              <a:buFont typeface="Arial" panose="020B0604020202020204" pitchFamily="34" charset="0"/>
              <a:buNone/>
            </a:pPr>
            <a:endParaRPr lang="en-GB" sz="100">
              <a:latin typeface="Bahnschrift"/>
            </a:endParaRPr>
          </a:p>
        </p:txBody>
      </p:sp>
      <p:pic>
        <p:nvPicPr>
          <p:cNvPr id="10" name="Recorded Sound">
            <a:hlinkClick r:id="" action="ppaction://media"/>
            <a:extLst>
              <a:ext uri="{FF2B5EF4-FFF2-40B4-BE49-F238E27FC236}">
                <a16:creationId xmlns:a16="http://schemas.microsoft.com/office/drawing/2014/main" id="{0BA7709E-AE22-DDF1-D927-CB907F0A66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90131" y="293411"/>
            <a:ext cx="406400" cy="406400"/>
          </a:xfrm>
          <a:prstGeom prst="rect">
            <a:avLst/>
          </a:prstGeom>
        </p:spPr>
      </p:pic>
    </p:spTree>
    <p:extLst>
      <p:ext uri="{BB962C8B-B14F-4D97-AF65-F5344CB8AC3E}">
        <p14:creationId xmlns:p14="http://schemas.microsoft.com/office/powerpoint/2010/main" val="57941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5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t>What is the JSNA?</a:t>
            </a:r>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3</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sp>
        <p:nvSpPr>
          <p:cNvPr id="8" name="Content Placeholder 7">
            <a:extLst>
              <a:ext uri="{FF2B5EF4-FFF2-40B4-BE49-F238E27FC236}">
                <a16:creationId xmlns:a16="http://schemas.microsoft.com/office/drawing/2014/main" id="{979C4137-8368-CC4F-5A86-B9BB88D8831C}"/>
              </a:ext>
            </a:extLst>
          </p:cNvPr>
          <p:cNvSpPr>
            <a:spLocks noGrp="1"/>
          </p:cNvSpPr>
          <p:nvPr>
            <p:ph idx="1"/>
          </p:nvPr>
        </p:nvSpPr>
        <p:spPr>
          <a:xfrm>
            <a:off x="798656" y="1666876"/>
            <a:ext cx="6944392" cy="4486275"/>
          </a:xfrm>
        </p:spPr>
        <p:txBody>
          <a:bodyPr>
            <a:normAutofit/>
          </a:bodyPr>
          <a:lstStyle/>
          <a:p>
            <a:pPr marL="0" indent="0" algn="l">
              <a:buNone/>
            </a:pPr>
            <a:r>
              <a:rPr lang="en-GB" sz="2400">
                <a:effectLst/>
                <a:cs typeface="Calibri" panose="020F0502020204030204" pitchFamily="34" charset="0"/>
              </a:rPr>
              <a:t>Hertfordshire's Joint Strategic Needs Assessment (JSNA) looks at the specific </a:t>
            </a:r>
            <a:r>
              <a:rPr lang="en-GB" sz="2400" b="1">
                <a:effectLst/>
                <a:cs typeface="Calibri" panose="020F0502020204030204" pitchFamily="34" charset="0"/>
              </a:rPr>
              <a:t>health and social care needs of our local population </a:t>
            </a:r>
            <a:r>
              <a:rPr lang="en-GB" sz="2400">
                <a:effectLst/>
                <a:cs typeface="Calibri" panose="020F0502020204030204" pitchFamily="34" charset="0"/>
              </a:rPr>
              <a:t>and highlights areas of inequality. It helps public bodies decide what type of local services to commission.</a:t>
            </a:r>
          </a:p>
          <a:p>
            <a:pPr algn="l"/>
            <a:endParaRPr lang="en-GB" sz="2400">
              <a:cs typeface="Calibri" panose="020F0502020204030204" pitchFamily="34" charset="0"/>
            </a:endParaRPr>
          </a:p>
          <a:p>
            <a:pPr marL="0" indent="0" algn="l">
              <a:buNone/>
            </a:pPr>
            <a:r>
              <a:rPr lang="en-GB" sz="2400">
                <a:effectLst/>
                <a:cs typeface="Calibri" panose="020F0502020204030204" pitchFamily="34" charset="0"/>
              </a:rPr>
              <a:t>The JSNA comprises a variety of needs assessments, each looking at a different issue. They are </a:t>
            </a:r>
            <a:r>
              <a:rPr lang="en-GB" sz="2400" b="1">
                <a:effectLst/>
                <a:cs typeface="Calibri" panose="020F0502020204030204" pitchFamily="34" charset="0"/>
              </a:rPr>
              <a:t>regularly updated to reflect the changing needs of the local population</a:t>
            </a:r>
            <a:r>
              <a:rPr lang="en-GB" sz="2400">
                <a:effectLst/>
                <a:cs typeface="Calibri" panose="020F0502020204030204" pitchFamily="34" charset="0"/>
              </a:rPr>
              <a:t>.</a:t>
            </a:r>
            <a:endParaRPr lang="en-GB" sz="1800">
              <a:effectLst/>
              <a:cs typeface="Calibri" panose="020F0502020204030204" pitchFamily="34" charset="0"/>
            </a:endParaRPr>
          </a:p>
          <a:p>
            <a:endParaRPr lang="en-GB"/>
          </a:p>
        </p:txBody>
      </p:sp>
      <p:pic>
        <p:nvPicPr>
          <p:cNvPr id="12" name="Picture 2" descr="Hertfordshire JSNA Logo">
            <a:extLst>
              <a:ext uri="{FF2B5EF4-FFF2-40B4-BE49-F238E27FC236}">
                <a16:creationId xmlns:a16="http://schemas.microsoft.com/office/drawing/2014/main" id="{3228DA56-FAF3-4951-B7BA-290EE836B4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80794" y="937385"/>
            <a:ext cx="3429487" cy="23783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2D64F69-2F18-43D7-96AF-9D195962E428}"/>
              </a:ext>
            </a:extLst>
          </p:cNvPr>
          <p:cNvPicPr>
            <a:picLocks noChangeAspect="1"/>
          </p:cNvPicPr>
          <p:nvPr/>
        </p:nvPicPr>
        <p:blipFill>
          <a:blip r:embed="rId6"/>
          <a:stretch>
            <a:fillRect/>
          </a:stretch>
        </p:blipFill>
        <p:spPr>
          <a:xfrm>
            <a:off x="7277050" y="3258427"/>
            <a:ext cx="2322459" cy="1168919"/>
          </a:xfrm>
          <a:prstGeom prst="rect">
            <a:avLst/>
          </a:prstGeom>
        </p:spPr>
      </p:pic>
      <p:pic>
        <p:nvPicPr>
          <p:cNvPr id="14" name="Picture 13" descr="JSNA Lite Bite Logo">
            <a:extLst>
              <a:ext uri="{FF2B5EF4-FFF2-40B4-BE49-F238E27FC236}">
                <a16:creationId xmlns:a16="http://schemas.microsoft.com/office/drawing/2014/main" id="{DDA8C56D-BDF4-4ED5-A629-A47F071EDD6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15300" y="4622051"/>
            <a:ext cx="2234491" cy="1059672"/>
          </a:xfrm>
          <a:prstGeom prst="rect">
            <a:avLst/>
          </a:prstGeom>
          <a:noFill/>
          <a:ln>
            <a:noFill/>
          </a:ln>
        </p:spPr>
      </p:pic>
      <p:pic>
        <p:nvPicPr>
          <p:cNvPr id="10" name="Recorded Sound">
            <a:hlinkClick r:id="" action="ppaction://media"/>
            <a:extLst>
              <a:ext uri="{FF2B5EF4-FFF2-40B4-BE49-F238E27FC236}">
                <a16:creationId xmlns:a16="http://schemas.microsoft.com/office/drawing/2014/main" id="{26A8558D-C9AF-3FE7-6320-DFB93ACBBD6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19452" y="200300"/>
            <a:ext cx="514197" cy="514197"/>
          </a:xfrm>
          <a:prstGeom prst="rect">
            <a:avLst/>
          </a:prstGeom>
        </p:spPr>
      </p:pic>
    </p:spTree>
    <p:extLst>
      <p:ext uri="{BB962C8B-B14F-4D97-AF65-F5344CB8AC3E}">
        <p14:creationId xmlns:p14="http://schemas.microsoft.com/office/powerpoint/2010/main" val="4151477298"/>
      </p:ext>
    </p:extLst>
  </p:cSld>
  <p:clrMapOvr>
    <a:masterClrMapping/>
  </p:clrMapOvr>
  <mc:AlternateContent xmlns:mc="http://schemas.openxmlformats.org/markup-compatibility/2006" xmlns:p14="http://schemas.microsoft.com/office/powerpoint/2010/main">
    <mc:Choice Requires="p14">
      <p:transition spd="slow" p14:dur="2000" advTm="54553"/>
    </mc:Choice>
    <mc:Fallback xmlns="">
      <p:transition spd="slow" advTm="54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6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A9E37D-4294-47FE-99F4-4131165BE352}"/>
              </a:ext>
            </a:extLst>
          </p:cNvPr>
          <p:cNvSpPr>
            <a:spLocks noGrp="1"/>
          </p:cNvSpPr>
          <p:nvPr>
            <p:ph idx="1"/>
          </p:nvPr>
        </p:nvSpPr>
        <p:spPr>
          <a:xfrm>
            <a:off x="1015738" y="1764503"/>
            <a:ext cx="3716216" cy="4059082"/>
          </a:xfrm>
        </p:spPr>
        <p:txBody>
          <a:bodyPr vert="horz" lIns="91440" tIns="45720" rIns="91440" bIns="45720" rtlCol="0" anchor="t">
            <a:normAutofit lnSpcReduction="10000"/>
          </a:bodyPr>
          <a:lstStyle/>
          <a:p>
            <a:pPr marL="0" indent="0">
              <a:buNone/>
            </a:pPr>
            <a:r>
              <a:rPr lang="en-GB" b="1">
                <a:latin typeface="Bahnschrift"/>
              </a:rPr>
              <a:t>JSNA products:</a:t>
            </a:r>
            <a:endParaRPr lang="en-GB">
              <a:latin typeface="Bahnschrift"/>
            </a:endParaRPr>
          </a:p>
          <a:p>
            <a:r>
              <a:rPr lang="en-GB" sz="2000">
                <a:latin typeface="Bahnschrift"/>
              </a:rPr>
              <a:t>JSNAs</a:t>
            </a:r>
          </a:p>
          <a:p>
            <a:r>
              <a:rPr lang="en-GB" sz="2000">
                <a:latin typeface="Bahnschrift"/>
              </a:rPr>
              <a:t>JSNA-on-a-page</a:t>
            </a:r>
          </a:p>
          <a:p>
            <a:pPr marL="0" indent="0">
              <a:buNone/>
            </a:pPr>
            <a:r>
              <a:rPr lang="en-GB" sz="2000">
                <a:latin typeface="Bahnschrift"/>
              </a:rPr>
              <a:t>   and accessible version</a:t>
            </a:r>
          </a:p>
          <a:p>
            <a:r>
              <a:rPr lang="en-GB" sz="2000">
                <a:latin typeface="Bahnschrift"/>
              </a:rPr>
              <a:t>Information for </a:t>
            </a:r>
            <a:r>
              <a:rPr lang="en-GB" sz="2000" err="1">
                <a:latin typeface="Bahnschrift"/>
              </a:rPr>
              <a:t>EqIAs</a:t>
            </a:r>
            <a:endParaRPr lang="en-GB" sz="2000">
              <a:latin typeface="Bahnschrift"/>
            </a:endParaRPr>
          </a:p>
          <a:p>
            <a:r>
              <a:rPr lang="en-GB" sz="2000">
                <a:latin typeface="Bahnschrift"/>
              </a:rPr>
              <a:t>Case Studies</a:t>
            </a:r>
          </a:p>
          <a:p>
            <a:r>
              <a:rPr lang="en-GB" sz="2000">
                <a:latin typeface="Bahnschrift"/>
              </a:rPr>
              <a:t>JSNA Briefings</a:t>
            </a:r>
          </a:p>
          <a:p>
            <a:r>
              <a:rPr lang="en-GB" sz="2000">
                <a:latin typeface="Bahnschrift"/>
              </a:rPr>
              <a:t>JSNA Lite Bites</a:t>
            </a:r>
          </a:p>
          <a:p>
            <a:r>
              <a:rPr lang="en-GB" sz="2000">
                <a:latin typeface="Bahnschrift"/>
              </a:rPr>
              <a:t>Infographics</a:t>
            </a:r>
          </a:p>
          <a:p>
            <a:r>
              <a:rPr lang="en-GB" sz="2000">
                <a:latin typeface="Bahnschrift"/>
              </a:rPr>
              <a:t>Bespoke requests (£)</a:t>
            </a:r>
          </a:p>
          <a:p>
            <a:endParaRPr lang="en-GB" b="1"/>
          </a:p>
          <a:p>
            <a:endParaRPr lang="en-GB"/>
          </a:p>
        </p:txBody>
      </p:sp>
      <p:grpSp>
        <p:nvGrpSpPr>
          <p:cNvPr id="22" name="Group 21">
            <a:extLst>
              <a:ext uri="{FF2B5EF4-FFF2-40B4-BE49-F238E27FC236}">
                <a16:creationId xmlns:a16="http://schemas.microsoft.com/office/drawing/2014/main" id="{F1045C27-2CD6-48FC-A814-49937E439AF1}"/>
              </a:ext>
            </a:extLst>
          </p:cNvPr>
          <p:cNvGrpSpPr/>
          <p:nvPr/>
        </p:nvGrpSpPr>
        <p:grpSpPr>
          <a:xfrm rot="164877">
            <a:off x="4826769" y="1508375"/>
            <a:ext cx="6254679" cy="4105385"/>
            <a:chOff x="5023099" y="1398586"/>
            <a:chExt cx="5707057" cy="3495389"/>
          </a:xfrm>
        </p:grpSpPr>
        <p:pic>
          <p:nvPicPr>
            <p:cNvPr id="19" name="Picture 18">
              <a:extLst>
                <a:ext uri="{FF2B5EF4-FFF2-40B4-BE49-F238E27FC236}">
                  <a16:creationId xmlns:a16="http://schemas.microsoft.com/office/drawing/2014/main" id="{6E444080-A2AA-4ADD-84C2-1A5C356B47FC}"/>
                </a:ext>
              </a:extLst>
            </p:cNvPr>
            <p:cNvPicPr>
              <a:picLocks noChangeAspect="1"/>
            </p:cNvPicPr>
            <p:nvPr/>
          </p:nvPicPr>
          <p:blipFill>
            <a:blip r:embed="rId5"/>
            <a:stretch>
              <a:fillRect/>
            </a:stretch>
          </p:blipFill>
          <p:spPr>
            <a:xfrm rot="20248208">
              <a:off x="5023099" y="1849808"/>
              <a:ext cx="2203155" cy="3044167"/>
            </a:xfrm>
            <a:prstGeom prst="rect">
              <a:avLst/>
            </a:prstGeom>
          </p:spPr>
        </p:pic>
        <p:pic>
          <p:nvPicPr>
            <p:cNvPr id="13" name="Picture 12">
              <a:extLst>
                <a:ext uri="{FF2B5EF4-FFF2-40B4-BE49-F238E27FC236}">
                  <a16:creationId xmlns:a16="http://schemas.microsoft.com/office/drawing/2014/main" id="{9DD6B156-1ACE-48D2-95BD-47363AE9CFC1}"/>
                </a:ext>
              </a:extLst>
            </p:cNvPr>
            <p:cNvPicPr>
              <a:picLocks noChangeAspect="1"/>
            </p:cNvPicPr>
            <p:nvPr/>
          </p:nvPicPr>
          <p:blipFill>
            <a:blip r:embed="rId6"/>
            <a:stretch>
              <a:fillRect/>
            </a:stretch>
          </p:blipFill>
          <p:spPr>
            <a:xfrm rot="20743347">
              <a:off x="5621850" y="1581256"/>
              <a:ext cx="2311345" cy="3178702"/>
            </a:xfrm>
            <a:prstGeom prst="rect">
              <a:avLst/>
            </a:prstGeom>
          </p:spPr>
        </p:pic>
        <p:pic>
          <p:nvPicPr>
            <p:cNvPr id="11" name="Picture 10">
              <a:extLst>
                <a:ext uri="{FF2B5EF4-FFF2-40B4-BE49-F238E27FC236}">
                  <a16:creationId xmlns:a16="http://schemas.microsoft.com/office/drawing/2014/main" id="{13EBD8FB-9C24-478D-9C5C-714146464039}"/>
                </a:ext>
              </a:extLst>
            </p:cNvPr>
            <p:cNvPicPr>
              <a:picLocks noChangeAspect="1"/>
            </p:cNvPicPr>
            <p:nvPr/>
          </p:nvPicPr>
          <p:blipFill>
            <a:blip r:embed="rId7"/>
            <a:stretch>
              <a:fillRect/>
            </a:stretch>
          </p:blipFill>
          <p:spPr>
            <a:xfrm rot="21190443">
              <a:off x="6634740" y="1417379"/>
              <a:ext cx="2386700" cy="3264120"/>
            </a:xfrm>
            <a:prstGeom prst="rect">
              <a:avLst/>
            </a:prstGeom>
          </p:spPr>
        </p:pic>
        <p:pic>
          <p:nvPicPr>
            <p:cNvPr id="17" name="Picture 16">
              <a:extLst>
                <a:ext uri="{FF2B5EF4-FFF2-40B4-BE49-F238E27FC236}">
                  <a16:creationId xmlns:a16="http://schemas.microsoft.com/office/drawing/2014/main" id="{39C6B323-381A-4E93-8626-695E04AB7BC6}"/>
                </a:ext>
              </a:extLst>
            </p:cNvPr>
            <p:cNvPicPr>
              <a:picLocks noChangeAspect="1"/>
            </p:cNvPicPr>
            <p:nvPr/>
          </p:nvPicPr>
          <p:blipFill>
            <a:blip r:embed="rId8"/>
            <a:stretch>
              <a:fillRect/>
            </a:stretch>
          </p:blipFill>
          <p:spPr>
            <a:xfrm rot="173991">
              <a:off x="7442880" y="1398586"/>
              <a:ext cx="2397361" cy="3314605"/>
            </a:xfrm>
            <a:prstGeom prst="rect">
              <a:avLst/>
            </a:prstGeom>
          </p:spPr>
        </p:pic>
        <p:pic>
          <p:nvPicPr>
            <p:cNvPr id="15" name="Picture 14">
              <a:extLst>
                <a:ext uri="{FF2B5EF4-FFF2-40B4-BE49-F238E27FC236}">
                  <a16:creationId xmlns:a16="http://schemas.microsoft.com/office/drawing/2014/main" id="{02315277-12AF-454E-85C0-747D025F0DCA}"/>
                </a:ext>
              </a:extLst>
            </p:cNvPr>
            <p:cNvPicPr>
              <a:picLocks noChangeAspect="1"/>
            </p:cNvPicPr>
            <p:nvPr/>
          </p:nvPicPr>
          <p:blipFill>
            <a:blip r:embed="rId9"/>
            <a:stretch>
              <a:fillRect/>
            </a:stretch>
          </p:blipFill>
          <p:spPr>
            <a:xfrm rot="489858">
              <a:off x="8332161" y="1514323"/>
              <a:ext cx="2397995" cy="3302366"/>
            </a:xfrm>
            <a:prstGeom prst="rect">
              <a:avLst/>
            </a:prstGeom>
          </p:spPr>
        </p:pic>
      </p:grpSp>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a:xfrm>
            <a:off x="776294" y="306621"/>
            <a:ext cx="10515600" cy="1325563"/>
          </a:xfrm>
        </p:spPr>
        <p:txBody>
          <a:bodyPr/>
          <a:lstStyle/>
          <a:p>
            <a:r>
              <a:rPr lang="en-GB">
                <a:latin typeface="Bahnschrift"/>
              </a:rPr>
              <a:t>What do we do – JSNA products</a:t>
            </a:r>
            <a:endParaRPr lang="en-GB"/>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4</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8" name="Recorded Sound">
            <a:hlinkClick r:id="" action="ppaction://media"/>
            <a:extLst>
              <a:ext uri="{FF2B5EF4-FFF2-40B4-BE49-F238E27FC236}">
                <a16:creationId xmlns:a16="http://schemas.microsoft.com/office/drawing/2014/main" id="{4EF61E3B-446C-7A7F-E97E-B0A70C8790A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15706" y="160937"/>
            <a:ext cx="566786" cy="566786"/>
          </a:xfrm>
          <a:prstGeom prst="rect">
            <a:avLst/>
          </a:prstGeom>
        </p:spPr>
      </p:pic>
    </p:spTree>
    <p:extLst>
      <p:ext uri="{BB962C8B-B14F-4D97-AF65-F5344CB8AC3E}">
        <p14:creationId xmlns:p14="http://schemas.microsoft.com/office/powerpoint/2010/main" val="1190693090"/>
      </p:ext>
    </p:extLst>
  </p:cSld>
  <p:clrMapOvr>
    <a:masterClrMapping/>
  </p:clrMapOvr>
  <mc:AlternateContent xmlns:mc="http://schemas.openxmlformats.org/markup-compatibility/2006" xmlns:p14="http://schemas.microsoft.com/office/powerpoint/2010/main">
    <mc:Choice Requires="p14">
      <p:transition spd="slow" p14:dur="2000" advTm="38130"/>
    </mc:Choice>
    <mc:Fallback xmlns="">
      <p:transition spd="slow" advTm="38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latin typeface="Bahnschrift"/>
              </a:rPr>
              <a:t>Collaborative working with stakeholders</a:t>
            </a:r>
            <a:endParaRPr lang="en-GB"/>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5</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9" name="Content Placeholder 8">
            <a:extLst>
              <a:ext uri="{FF2B5EF4-FFF2-40B4-BE49-F238E27FC236}">
                <a16:creationId xmlns:a16="http://schemas.microsoft.com/office/drawing/2014/main" id="{DC6DA63A-C3DC-4BEF-AAD1-E48B44217F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3099" y="6327866"/>
            <a:ext cx="2145802" cy="393608"/>
          </a:xfrm>
          <a:prstGeom prst="rect">
            <a:avLst/>
          </a:prstGeom>
        </p:spPr>
      </p:pic>
      <p:sp>
        <p:nvSpPr>
          <p:cNvPr id="3" name="Content Placeholder 2">
            <a:extLst>
              <a:ext uri="{FF2B5EF4-FFF2-40B4-BE49-F238E27FC236}">
                <a16:creationId xmlns:a16="http://schemas.microsoft.com/office/drawing/2014/main" id="{D7C16969-1A2B-5F69-2F40-EB5F54746984}"/>
              </a:ext>
            </a:extLst>
          </p:cNvPr>
          <p:cNvSpPr txBox="1">
            <a:spLocks/>
          </p:cNvSpPr>
          <p:nvPr/>
        </p:nvSpPr>
        <p:spPr>
          <a:xfrm>
            <a:off x="-1" y="1789206"/>
            <a:ext cx="7752523" cy="4567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12800" lvl="1" indent="-355600"/>
            <a:r>
              <a:rPr lang="en-GB">
                <a:latin typeface="Bahnschrift"/>
              </a:rPr>
              <a:t>The JSNA team work collaboratively with a range of stakeholders, both internally and externally</a:t>
            </a:r>
          </a:p>
          <a:p>
            <a:pPr marL="812800" lvl="1" indent="-355600"/>
            <a:endParaRPr lang="en-GB" sz="1800">
              <a:latin typeface="Bahnschrift"/>
            </a:endParaRPr>
          </a:p>
          <a:p>
            <a:pPr marL="812800" lvl="1" indent="-355600"/>
            <a:r>
              <a:rPr lang="en-GB">
                <a:latin typeface="Bahnschrift"/>
              </a:rPr>
              <a:t>The team work with stakeholders to identify datasets that can be used within JSNA documents, understand local strategies and services related to the topic, and ensure that information is accurate and up-to-date</a:t>
            </a:r>
          </a:p>
          <a:p>
            <a:pPr marL="812800" lvl="1" indent="-355600"/>
            <a:endParaRPr lang="en-GB" sz="1800">
              <a:latin typeface="Bahnschrift"/>
            </a:endParaRPr>
          </a:p>
          <a:p>
            <a:pPr marL="812800" lvl="1" indent="-355600"/>
            <a:r>
              <a:rPr lang="en-GB">
                <a:latin typeface="Bahnschrift"/>
              </a:rPr>
              <a:t>JSNA team sometimes collaborate on JSNA projects with other teams, such as the Behaviour Change Unit (BCU) and Community Protection</a:t>
            </a:r>
          </a:p>
          <a:p>
            <a:pPr marL="812800" lvl="1" indent="-355600"/>
            <a:endParaRPr lang="en-GB">
              <a:latin typeface="Bahnschrift"/>
            </a:endParaRPr>
          </a:p>
          <a:p>
            <a:pPr marL="812800" lvl="1" indent="-355600"/>
            <a:endParaRPr lang="en-GB">
              <a:latin typeface="Bahnschrift"/>
            </a:endParaRPr>
          </a:p>
          <a:p>
            <a:pPr marL="457200" lvl="1" indent="0">
              <a:buFont typeface="Arial" panose="020B0604020202020204" pitchFamily="34" charset="0"/>
              <a:buNone/>
            </a:pPr>
            <a:endParaRPr lang="en-GB" sz="300">
              <a:latin typeface="Bahnschrift"/>
            </a:endParaRPr>
          </a:p>
        </p:txBody>
      </p:sp>
      <p:pic>
        <p:nvPicPr>
          <p:cNvPr id="5" name="Picture 4">
            <a:extLst>
              <a:ext uri="{FF2B5EF4-FFF2-40B4-BE49-F238E27FC236}">
                <a16:creationId xmlns:a16="http://schemas.microsoft.com/office/drawing/2014/main" id="{BB0AEA00-A70B-F3D7-83AB-E75A299E136E}"/>
              </a:ext>
            </a:extLst>
          </p:cNvPr>
          <p:cNvPicPr>
            <a:picLocks noChangeAspect="1"/>
          </p:cNvPicPr>
          <p:nvPr/>
        </p:nvPicPr>
        <p:blipFill>
          <a:blip r:embed="rId6"/>
          <a:stretch>
            <a:fillRect/>
          </a:stretch>
        </p:blipFill>
        <p:spPr>
          <a:xfrm>
            <a:off x="7968279" y="1789206"/>
            <a:ext cx="4117370" cy="3600274"/>
          </a:xfrm>
          <a:prstGeom prst="rect">
            <a:avLst/>
          </a:prstGeom>
        </p:spPr>
      </p:pic>
      <p:pic>
        <p:nvPicPr>
          <p:cNvPr id="8" name="Recorded Sound">
            <a:hlinkClick r:id="" action="ppaction://media"/>
            <a:extLst>
              <a:ext uri="{FF2B5EF4-FFF2-40B4-BE49-F238E27FC236}">
                <a16:creationId xmlns:a16="http://schemas.microsoft.com/office/drawing/2014/main" id="{A704074F-BFBF-DDE1-9A72-2A3B0AD540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4737" y="161925"/>
            <a:ext cx="406400" cy="406400"/>
          </a:xfrm>
          <a:prstGeom prst="rect">
            <a:avLst/>
          </a:prstGeom>
        </p:spPr>
      </p:pic>
    </p:spTree>
    <p:extLst>
      <p:ext uri="{BB962C8B-B14F-4D97-AF65-F5344CB8AC3E}">
        <p14:creationId xmlns:p14="http://schemas.microsoft.com/office/powerpoint/2010/main" val="228334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9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latin typeface="Bahnschrift"/>
              </a:rPr>
              <a:t>Collaborative working with stakeholders</a:t>
            </a:r>
            <a:endParaRPr lang="en-GB"/>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6</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9" name="Content Placeholder 8">
            <a:extLst>
              <a:ext uri="{FF2B5EF4-FFF2-40B4-BE49-F238E27FC236}">
                <a16:creationId xmlns:a16="http://schemas.microsoft.com/office/drawing/2014/main" id="{DC6DA63A-C3DC-4BEF-AAD1-E48B44217F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3099" y="6327866"/>
            <a:ext cx="2145802" cy="393608"/>
          </a:xfrm>
          <a:prstGeom prst="rect">
            <a:avLst/>
          </a:prstGeom>
        </p:spPr>
      </p:pic>
      <p:sp>
        <p:nvSpPr>
          <p:cNvPr id="8" name="Content Placeholder 7">
            <a:extLst>
              <a:ext uri="{FF2B5EF4-FFF2-40B4-BE49-F238E27FC236}">
                <a16:creationId xmlns:a16="http://schemas.microsoft.com/office/drawing/2014/main" id="{979C4137-8368-CC4F-5A86-B9BB88D8831C}"/>
              </a:ext>
            </a:extLst>
          </p:cNvPr>
          <p:cNvSpPr>
            <a:spLocks noGrp="1"/>
          </p:cNvSpPr>
          <p:nvPr>
            <p:ph idx="1"/>
          </p:nvPr>
        </p:nvSpPr>
        <p:spPr>
          <a:xfrm>
            <a:off x="798656" y="1666876"/>
            <a:ext cx="6435013" cy="4486275"/>
          </a:xfrm>
        </p:spPr>
        <p:txBody>
          <a:bodyPr vert="horz" lIns="91440" tIns="45720" rIns="91440" bIns="45720" rtlCol="0" anchor="t">
            <a:normAutofit/>
          </a:bodyPr>
          <a:lstStyle/>
          <a:p>
            <a:r>
              <a:rPr lang="en-GB" sz="2400">
                <a:cs typeface="Calibri" panose="020F0502020204030204" pitchFamily="34" charset="0"/>
              </a:rPr>
              <a:t>Online JSNA request form</a:t>
            </a:r>
          </a:p>
          <a:p>
            <a:pPr marL="0" indent="0">
              <a:buNone/>
            </a:pPr>
            <a:endParaRPr lang="en-GB" sz="1000">
              <a:cs typeface="Calibri" panose="020F0502020204030204" pitchFamily="34" charset="0"/>
            </a:endParaRPr>
          </a:p>
          <a:p>
            <a:r>
              <a:rPr lang="en-GB" sz="2400">
                <a:cs typeface="Calibri" panose="020F0502020204030204" pitchFamily="34" charset="0"/>
              </a:rPr>
              <a:t>We work with stakeholders to provide them with the information that they need in the most suitable format for their audience</a:t>
            </a:r>
          </a:p>
          <a:p>
            <a:endParaRPr lang="en-GB" sz="1000">
              <a:effectLst/>
              <a:cs typeface="Calibri" panose="020F0502020204030204" pitchFamily="34" charset="0"/>
            </a:endParaRPr>
          </a:p>
          <a:p>
            <a:r>
              <a:rPr lang="en-GB" sz="2400">
                <a:cs typeface="Calibri" panose="020F0502020204030204" pitchFamily="34" charset="0"/>
              </a:rPr>
              <a:t>We recommend products most suitable for the requirements of the request</a:t>
            </a:r>
          </a:p>
          <a:p>
            <a:pPr marL="0" indent="0">
              <a:buNone/>
            </a:pPr>
            <a:endParaRPr lang="en-GB" sz="1000">
              <a:effectLst/>
              <a:cs typeface="Calibri" panose="020F0502020204030204" pitchFamily="34" charset="0"/>
            </a:endParaRPr>
          </a:p>
          <a:p>
            <a:r>
              <a:rPr lang="en-GB" sz="2400">
                <a:effectLst/>
                <a:cs typeface="Calibri" panose="020F0502020204030204" pitchFamily="34" charset="0"/>
              </a:rPr>
              <a:t>Can also provide</a:t>
            </a:r>
            <a:r>
              <a:rPr lang="en-GB" sz="2400">
                <a:cs typeface="Calibri" panose="020F0502020204030204" pitchFamily="34" charset="0"/>
              </a:rPr>
              <a:t> visual summary products, such as infographics </a:t>
            </a:r>
            <a:r>
              <a:rPr lang="en-GB" sz="1800">
                <a:cs typeface="Calibri" panose="020F0502020204030204" pitchFamily="34" charset="0"/>
              </a:rPr>
              <a:t>(£)</a:t>
            </a:r>
            <a:endParaRPr lang="en-GB" sz="1800">
              <a:effectLst/>
              <a:cs typeface="Calibri" panose="020F0502020204030204" pitchFamily="34" charset="0"/>
            </a:endParaRPr>
          </a:p>
          <a:p>
            <a:pPr marL="0" indent="0">
              <a:buNone/>
            </a:pPr>
            <a:endParaRPr lang="en-GB" sz="2400">
              <a:effectLst/>
              <a:cs typeface="Calibri" panose="020F0502020204030204" pitchFamily="34" charset="0"/>
            </a:endParaRPr>
          </a:p>
          <a:p>
            <a:endParaRPr lang="en-GB"/>
          </a:p>
        </p:txBody>
      </p:sp>
      <p:sp>
        <p:nvSpPr>
          <p:cNvPr id="3" name="Content Placeholder 2">
            <a:extLst>
              <a:ext uri="{FF2B5EF4-FFF2-40B4-BE49-F238E27FC236}">
                <a16:creationId xmlns:a16="http://schemas.microsoft.com/office/drawing/2014/main" id="{D7C16969-1A2B-5F69-2F40-EB5F54746984}"/>
              </a:ext>
            </a:extLst>
          </p:cNvPr>
          <p:cNvSpPr txBox="1">
            <a:spLocks/>
          </p:cNvSpPr>
          <p:nvPr/>
        </p:nvSpPr>
        <p:spPr>
          <a:xfrm>
            <a:off x="0" y="1585527"/>
            <a:ext cx="7643973" cy="4567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12800" lvl="1" indent="-355600"/>
            <a:endParaRPr lang="en-GB" sz="300">
              <a:latin typeface="Bahnschrift"/>
            </a:endParaRPr>
          </a:p>
          <a:p>
            <a:pPr marL="812800" lvl="1" indent="-355600"/>
            <a:endParaRPr lang="en-GB" sz="300">
              <a:latin typeface="Bahnschrift"/>
            </a:endParaRPr>
          </a:p>
        </p:txBody>
      </p:sp>
      <p:pic>
        <p:nvPicPr>
          <p:cNvPr id="14" name="Picture 13">
            <a:extLst>
              <a:ext uri="{FF2B5EF4-FFF2-40B4-BE49-F238E27FC236}">
                <a16:creationId xmlns:a16="http://schemas.microsoft.com/office/drawing/2014/main" id="{74F6A7B4-11A6-381A-BCC9-A5A40A0633B9}"/>
              </a:ext>
            </a:extLst>
          </p:cNvPr>
          <p:cNvPicPr>
            <a:picLocks noChangeAspect="1"/>
          </p:cNvPicPr>
          <p:nvPr/>
        </p:nvPicPr>
        <p:blipFill>
          <a:blip r:embed="rId6"/>
          <a:stretch>
            <a:fillRect/>
          </a:stretch>
        </p:blipFill>
        <p:spPr>
          <a:xfrm rot="304961">
            <a:off x="9598817" y="1542623"/>
            <a:ext cx="1593827" cy="4151494"/>
          </a:xfrm>
          <a:prstGeom prst="rect">
            <a:avLst/>
          </a:prstGeom>
          <a:noFill/>
          <a:ln w="6350">
            <a:solidFill>
              <a:srgbClr val="727285"/>
            </a:solidFill>
          </a:ln>
        </p:spPr>
      </p:pic>
      <p:pic>
        <p:nvPicPr>
          <p:cNvPr id="15" name="Picture 14">
            <a:extLst>
              <a:ext uri="{FF2B5EF4-FFF2-40B4-BE49-F238E27FC236}">
                <a16:creationId xmlns:a16="http://schemas.microsoft.com/office/drawing/2014/main" id="{9A9150DE-F1E3-6801-44BD-125420F0C79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1254686">
            <a:off x="7600097" y="2481062"/>
            <a:ext cx="2317100" cy="3313657"/>
          </a:xfrm>
          <a:prstGeom prst="rect">
            <a:avLst/>
          </a:prstGeom>
          <a:ln w="6350">
            <a:solidFill>
              <a:srgbClr val="727285"/>
            </a:solidFill>
          </a:ln>
        </p:spPr>
      </p:pic>
      <p:pic>
        <p:nvPicPr>
          <p:cNvPr id="5" name="Recorded Sound">
            <a:hlinkClick r:id="" action="ppaction://media"/>
            <a:extLst>
              <a:ext uri="{FF2B5EF4-FFF2-40B4-BE49-F238E27FC236}">
                <a16:creationId xmlns:a16="http://schemas.microsoft.com/office/drawing/2014/main" id="{AACAB52E-91F2-DE73-58F4-3C0DD0893E2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33781" y="128887"/>
            <a:ext cx="472476" cy="472476"/>
          </a:xfrm>
          <a:prstGeom prst="rect">
            <a:avLst/>
          </a:prstGeom>
        </p:spPr>
      </p:pic>
    </p:spTree>
    <p:extLst>
      <p:ext uri="{BB962C8B-B14F-4D97-AF65-F5344CB8AC3E}">
        <p14:creationId xmlns:p14="http://schemas.microsoft.com/office/powerpoint/2010/main" val="3084092098"/>
      </p:ext>
    </p:extLst>
  </p:cSld>
  <p:clrMapOvr>
    <a:masterClrMapping/>
  </p:clrMapOvr>
  <mc:AlternateContent xmlns:mc="http://schemas.openxmlformats.org/markup-compatibility/2006" xmlns:p14="http://schemas.microsoft.com/office/powerpoint/2010/main">
    <mc:Choice Requires="p14">
      <p:transition spd="slow" p14:dur="2000" advTm="63702"/>
    </mc:Choice>
    <mc:Fallback xmlns="">
      <p:transition spd="slow" advTm="63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latin typeface="Bahnschrift"/>
              </a:rPr>
              <a:t>JSNA working groups</a:t>
            </a:r>
            <a:endParaRPr lang="en-GB"/>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7</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9" name="Content Placeholder 8">
            <a:extLst>
              <a:ext uri="{FF2B5EF4-FFF2-40B4-BE49-F238E27FC236}">
                <a16:creationId xmlns:a16="http://schemas.microsoft.com/office/drawing/2014/main" id="{DC6DA63A-C3DC-4BEF-AAD1-E48B44217F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3099" y="6327866"/>
            <a:ext cx="2145802" cy="393608"/>
          </a:xfrm>
          <a:prstGeom prst="rect">
            <a:avLst/>
          </a:prstGeom>
        </p:spPr>
      </p:pic>
      <p:sp>
        <p:nvSpPr>
          <p:cNvPr id="8" name="Content Placeholder 7">
            <a:extLst>
              <a:ext uri="{FF2B5EF4-FFF2-40B4-BE49-F238E27FC236}">
                <a16:creationId xmlns:a16="http://schemas.microsoft.com/office/drawing/2014/main" id="{979C4137-8368-CC4F-5A86-B9BB88D8831C}"/>
              </a:ext>
            </a:extLst>
          </p:cNvPr>
          <p:cNvSpPr>
            <a:spLocks noGrp="1"/>
          </p:cNvSpPr>
          <p:nvPr>
            <p:ph idx="1"/>
          </p:nvPr>
        </p:nvSpPr>
        <p:spPr>
          <a:xfrm>
            <a:off x="798656" y="1666876"/>
            <a:ext cx="6944392" cy="4486275"/>
          </a:xfrm>
        </p:spPr>
        <p:txBody>
          <a:bodyPr vert="horz" lIns="91440" tIns="45720" rIns="91440" bIns="45720" rtlCol="0" anchor="t">
            <a:normAutofit/>
          </a:bodyPr>
          <a:lstStyle/>
          <a:p>
            <a:pPr marL="0" indent="0" algn="l">
              <a:buNone/>
            </a:pPr>
            <a:endParaRPr lang="en-GB" sz="2400">
              <a:effectLst/>
              <a:cs typeface="Calibri" panose="020F0502020204030204" pitchFamily="34" charset="0"/>
            </a:endParaRPr>
          </a:p>
          <a:p>
            <a:endParaRPr lang="en-GB"/>
          </a:p>
        </p:txBody>
      </p:sp>
      <p:sp>
        <p:nvSpPr>
          <p:cNvPr id="3" name="Content Placeholder 2">
            <a:extLst>
              <a:ext uri="{FF2B5EF4-FFF2-40B4-BE49-F238E27FC236}">
                <a16:creationId xmlns:a16="http://schemas.microsoft.com/office/drawing/2014/main" id="{D7C16969-1A2B-5F69-2F40-EB5F54746984}"/>
              </a:ext>
            </a:extLst>
          </p:cNvPr>
          <p:cNvSpPr txBox="1">
            <a:spLocks/>
          </p:cNvSpPr>
          <p:nvPr/>
        </p:nvSpPr>
        <p:spPr>
          <a:xfrm>
            <a:off x="0" y="1585527"/>
            <a:ext cx="7643973" cy="4567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12800" lvl="1" indent="-355600"/>
            <a:r>
              <a:rPr lang="en-GB">
                <a:latin typeface="Bahnschrift"/>
              </a:rPr>
              <a:t>The JSNA team now use working groups for new and more complex JSNA topics that require a range of knowledge and expertise </a:t>
            </a:r>
          </a:p>
          <a:p>
            <a:pPr marL="457200" lvl="1" indent="0">
              <a:buNone/>
            </a:pPr>
            <a:endParaRPr lang="en-GB">
              <a:latin typeface="Bahnschrift"/>
            </a:endParaRPr>
          </a:p>
          <a:p>
            <a:pPr marL="812800" lvl="1" indent="-355600"/>
            <a:r>
              <a:rPr lang="en-GB">
                <a:latin typeface="Bahnschrift"/>
              </a:rPr>
              <a:t>Working groups are chaired by the JSNA team and consist of a range of internal and external stakeholders appropriate to the topic</a:t>
            </a:r>
          </a:p>
          <a:p>
            <a:pPr marL="812800" lvl="1" indent="-355600"/>
            <a:endParaRPr lang="en-GB">
              <a:latin typeface="Bahnschrift"/>
            </a:endParaRPr>
          </a:p>
          <a:p>
            <a:pPr marL="812800" lvl="1" indent="-355600"/>
            <a:r>
              <a:rPr lang="en-GB">
                <a:latin typeface="Bahnschrift"/>
              </a:rPr>
              <a:t>Working groups work through JSNAs section by section and assist with providing expertise, data and information on local services where required</a:t>
            </a:r>
            <a:endParaRPr lang="en-GB"/>
          </a:p>
          <a:p>
            <a:pPr marL="812800" lvl="1" indent="-355600"/>
            <a:endParaRPr lang="en-GB" sz="300">
              <a:latin typeface="Bahnschrift"/>
            </a:endParaRPr>
          </a:p>
          <a:p>
            <a:pPr marL="812800" lvl="1" indent="-355600"/>
            <a:endParaRPr lang="en-GB" sz="300">
              <a:latin typeface="Bahnschrift"/>
            </a:endParaRPr>
          </a:p>
        </p:txBody>
      </p:sp>
      <p:pic>
        <p:nvPicPr>
          <p:cNvPr id="11" name="Picture 10" descr="Icon&#10;&#10;Description automatically generated">
            <a:extLst>
              <a:ext uri="{FF2B5EF4-FFF2-40B4-BE49-F238E27FC236}">
                <a16:creationId xmlns:a16="http://schemas.microsoft.com/office/drawing/2014/main" id="{E31DD7A8-A1AF-8CA4-4EB7-D8404FF881B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752522" y="2325682"/>
            <a:ext cx="3563859" cy="3309563"/>
          </a:xfrm>
          <a:prstGeom prst="rect">
            <a:avLst/>
          </a:prstGeom>
        </p:spPr>
      </p:pic>
      <p:pic>
        <p:nvPicPr>
          <p:cNvPr id="10" name="Recorded Sound">
            <a:hlinkClick r:id="" action="ppaction://media"/>
            <a:extLst>
              <a:ext uri="{FF2B5EF4-FFF2-40B4-BE49-F238E27FC236}">
                <a16:creationId xmlns:a16="http://schemas.microsoft.com/office/drawing/2014/main" id="{4593B035-B571-A8E8-CE3D-88AE9F3E30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9635" y="100326"/>
            <a:ext cx="529598" cy="529598"/>
          </a:xfrm>
          <a:prstGeom prst="rect">
            <a:avLst/>
          </a:prstGeom>
        </p:spPr>
      </p:pic>
    </p:spTree>
    <p:extLst>
      <p:ext uri="{BB962C8B-B14F-4D97-AF65-F5344CB8AC3E}">
        <p14:creationId xmlns:p14="http://schemas.microsoft.com/office/powerpoint/2010/main" val="3740105935"/>
      </p:ext>
    </p:extLst>
  </p:cSld>
  <p:clrMapOvr>
    <a:masterClrMapping/>
  </p:clrMapOvr>
  <mc:AlternateContent xmlns:mc="http://schemas.openxmlformats.org/markup-compatibility/2006" xmlns:p14="http://schemas.microsoft.com/office/powerpoint/2010/main">
    <mc:Choice Requires="p14">
      <p:transition spd="slow" p14:dur="2000" advTm="23322"/>
    </mc:Choice>
    <mc:Fallback xmlns="">
      <p:transition spd="slow" advTm="23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5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LEGO, toy&#10;&#10;Description automatically generated">
            <a:extLst>
              <a:ext uri="{FF2B5EF4-FFF2-40B4-BE49-F238E27FC236}">
                <a16:creationId xmlns:a16="http://schemas.microsoft.com/office/drawing/2014/main" id="{DD8EFB10-5FF5-E37C-320A-3DC1B6A0A2BD}"/>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7044" b="18720"/>
          <a:stretch/>
        </p:blipFill>
        <p:spPr>
          <a:xfrm>
            <a:off x="7346245" y="3059645"/>
            <a:ext cx="4211735" cy="2705457"/>
          </a:xfrm>
          <a:prstGeom prst="rect">
            <a:avLst/>
          </a:prstGeom>
        </p:spPr>
      </p:pic>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a:xfrm>
            <a:off x="838200" y="408519"/>
            <a:ext cx="10515600" cy="1325563"/>
          </a:xfrm>
        </p:spPr>
        <p:txBody>
          <a:bodyPr/>
          <a:lstStyle/>
          <a:p>
            <a:r>
              <a:rPr lang="en-GB">
                <a:latin typeface="Bahnschrift"/>
              </a:rPr>
              <a:t>Joint working with community safety</a:t>
            </a:r>
            <a:endParaRPr lang="en-GB"/>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8</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9" name="Content Placeholder 8">
            <a:extLst>
              <a:ext uri="{FF2B5EF4-FFF2-40B4-BE49-F238E27FC236}">
                <a16:creationId xmlns:a16="http://schemas.microsoft.com/office/drawing/2014/main" id="{DC6DA63A-C3DC-4BEF-AAD1-E48B44217F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3099" y="6327866"/>
            <a:ext cx="2145802" cy="393608"/>
          </a:xfrm>
          <a:prstGeom prst="rect">
            <a:avLst/>
          </a:prstGeom>
        </p:spPr>
      </p:pic>
      <p:sp>
        <p:nvSpPr>
          <p:cNvPr id="5" name="Content Placeholder 2">
            <a:extLst>
              <a:ext uri="{FF2B5EF4-FFF2-40B4-BE49-F238E27FC236}">
                <a16:creationId xmlns:a16="http://schemas.microsoft.com/office/drawing/2014/main" id="{96E8B58E-16AD-F1E8-EEB9-86FA977E7A90}"/>
              </a:ext>
            </a:extLst>
          </p:cNvPr>
          <p:cNvSpPr txBox="1">
            <a:spLocks/>
          </p:cNvSpPr>
          <p:nvPr/>
        </p:nvSpPr>
        <p:spPr>
          <a:xfrm>
            <a:off x="-1" y="1789206"/>
            <a:ext cx="6842589" cy="4567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12800" lvl="1" indent="-355600"/>
            <a:r>
              <a:rPr lang="en-GB">
                <a:latin typeface="Bahnschrift"/>
              </a:rPr>
              <a:t>2 co-located analysts based between the County Community Safety Unit (CCSU) and JSNA team</a:t>
            </a:r>
          </a:p>
          <a:p>
            <a:pPr marL="457200" lvl="1" indent="0">
              <a:buNone/>
            </a:pPr>
            <a:endParaRPr lang="en-GB" sz="1100">
              <a:latin typeface="Bahnschrift"/>
            </a:endParaRPr>
          </a:p>
          <a:p>
            <a:pPr marL="812800" lvl="1" indent="-355600"/>
            <a:r>
              <a:rPr lang="en-GB">
                <a:latin typeface="Bahnschrift"/>
              </a:rPr>
              <a:t>Promotes joint working on topics which overlap health and community safety (e.g. substance misuse and mental health)</a:t>
            </a:r>
          </a:p>
          <a:p>
            <a:pPr marL="812800" lvl="1" indent="-355600"/>
            <a:endParaRPr lang="en-GB" sz="1100">
              <a:latin typeface="Bahnschrift"/>
            </a:endParaRPr>
          </a:p>
          <a:p>
            <a:pPr marL="812800" lvl="1" indent="-355600"/>
            <a:r>
              <a:rPr lang="en-GB">
                <a:latin typeface="Bahnschrift"/>
              </a:rPr>
              <a:t>Develops ability to explore links between health, crime and exploitation and make multi-agency recommendations to address underlying causes and risk factors of the issue</a:t>
            </a:r>
          </a:p>
          <a:p>
            <a:pPr marL="801688" lvl="1" indent="-344488"/>
            <a:endParaRPr lang="en-GB">
              <a:latin typeface="Bahnschrift"/>
            </a:endParaRPr>
          </a:p>
          <a:p>
            <a:pPr marL="812800" lvl="1" indent="-355600"/>
            <a:endParaRPr lang="en-GB">
              <a:latin typeface="Bahnschrift"/>
            </a:endParaRPr>
          </a:p>
          <a:p>
            <a:pPr marL="457200" lvl="1" indent="0">
              <a:buFont typeface="Arial" panose="020B0604020202020204" pitchFamily="34" charset="0"/>
              <a:buNone/>
            </a:pPr>
            <a:endParaRPr lang="en-GB" sz="300">
              <a:latin typeface="Bahnschrift"/>
            </a:endParaRPr>
          </a:p>
        </p:txBody>
      </p:sp>
      <p:pic>
        <p:nvPicPr>
          <p:cNvPr id="16" name="Picture 15" descr="Text&#10;&#10;Description automatically generated">
            <a:extLst>
              <a:ext uri="{FF2B5EF4-FFF2-40B4-BE49-F238E27FC236}">
                <a16:creationId xmlns:a16="http://schemas.microsoft.com/office/drawing/2014/main" id="{BFEFBA37-EA01-57FB-961E-D767F19D61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4783" y="1734082"/>
            <a:ext cx="4827906" cy="1150057"/>
          </a:xfrm>
          <a:prstGeom prst="rect">
            <a:avLst/>
          </a:prstGeom>
        </p:spPr>
      </p:pic>
      <p:pic>
        <p:nvPicPr>
          <p:cNvPr id="3" name="Recorded Sound">
            <a:hlinkClick r:id="" action="ppaction://media"/>
            <a:extLst>
              <a:ext uri="{FF2B5EF4-FFF2-40B4-BE49-F238E27FC236}">
                <a16:creationId xmlns:a16="http://schemas.microsoft.com/office/drawing/2014/main" id="{0A2543EA-F95C-76BF-750E-D1C723E5255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589" y="205319"/>
            <a:ext cx="406400" cy="406400"/>
          </a:xfrm>
          <a:prstGeom prst="rect">
            <a:avLst/>
          </a:prstGeom>
        </p:spPr>
      </p:pic>
    </p:spTree>
    <p:extLst>
      <p:ext uri="{BB962C8B-B14F-4D97-AF65-F5344CB8AC3E}">
        <p14:creationId xmlns:p14="http://schemas.microsoft.com/office/powerpoint/2010/main" val="338654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latin typeface="Bahnschrift"/>
              </a:rPr>
              <a:t>Examples of joint products</a:t>
            </a:r>
            <a:endParaRPr lang="en-GB"/>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9</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9" name="Content Placeholder 8">
            <a:extLst>
              <a:ext uri="{FF2B5EF4-FFF2-40B4-BE49-F238E27FC236}">
                <a16:creationId xmlns:a16="http://schemas.microsoft.com/office/drawing/2014/main" id="{DC6DA63A-C3DC-4BEF-AAD1-E48B44217F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3099" y="6327866"/>
            <a:ext cx="2145802" cy="393608"/>
          </a:xfrm>
          <a:prstGeom prst="rect">
            <a:avLst/>
          </a:prstGeom>
        </p:spPr>
      </p:pic>
      <p:pic>
        <p:nvPicPr>
          <p:cNvPr id="3" name="Picture 2">
            <a:extLst>
              <a:ext uri="{FF2B5EF4-FFF2-40B4-BE49-F238E27FC236}">
                <a16:creationId xmlns:a16="http://schemas.microsoft.com/office/drawing/2014/main" id="{219183D8-F5F8-F16D-21FB-282E40F99D86}"/>
              </a:ext>
            </a:extLst>
          </p:cNvPr>
          <p:cNvPicPr>
            <a:picLocks noChangeAspect="1"/>
          </p:cNvPicPr>
          <p:nvPr/>
        </p:nvPicPr>
        <p:blipFill>
          <a:blip r:embed="rId6"/>
          <a:stretch>
            <a:fillRect/>
          </a:stretch>
        </p:blipFill>
        <p:spPr>
          <a:xfrm rot="21237612">
            <a:off x="7030705" y="1544594"/>
            <a:ext cx="2061367" cy="2976615"/>
          </a:xfrm>
          <a:prstGeom prst="rect">
            <a:avLst/>
          </a:prstGeom>
        </p:spPr>
      </p:pic>
      <p:sp>
        <p:nvSpPr>
          <p:cNvPr id="5" name="Content Placeholder 2">
            <a:extLst>
              <a:ext uri="{FF2B5EF4-FFF2-40B4-BE49-F238E27FC236}">
                <a16:creationId xmlns:a16="http://schemas.microsoft.com/office/drawing/2014/main" id="{96E8B58E-16AD-F1E8-EEB9-86FA977E7A90}"/>
              </a:ext>
            </a:extLst>
          </p:cNvPr>
          <p:cNvSpPr txBox="1">
            <a:spLocks/>
          </p:cNvSpPr>
          <p:nvPr/>
        </p:nvSpPr>
        <p:spPr>
          <a:xfrm>
            <a:off x="-178923" y="1441012"/>
            <a:ext cx="6418470" cy="4567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GB" sz="300">
              <a:latin typeface="Bahnschrift"/>
            </a:endParaRPr>
          </a:p>
          <a:p>
            <a:pPr marL="812800" lvl="1" indent="-355600"/>
            <a:r>
              <a:rPr lang="en-GB">
                <a:latin typeface="Bahnschrift"/>
              </a:rPr>
              <a:t>Modern slavery (currently updating)</a:t>
            </a:r>
          </a:p>
          <a:p>
            <a:pPr marL="812800" lvl="1" indent="-355600"/>
            <a:r>
              <a:rPr lang="en-GB">
                <a:latin typeface="Bahnschrift"/>
              </a:rPr>
              <a:t>Violence Against Women and Girls</a:t>
            </a:r>
          </a:p>
          <a:p>
            <a:pPr marL="812800" lvl="1" indent="-355600"/>
            <a:r>
              <a:rPr lang="en-GB">
                <a:latin typeface="Bahnschrift"/>
              </a:rPr>
              <a:t>Asylum Seekers and Refugees</a:t>
            </a:r>
          </a:p>
          <a:p>
            <a:pPr marL="812800" lvl="1" indent="-355600"/>
            <a:r>
              <a:rPr lang="en-GB">
                <a:latin typeface="Bahnschrift"/>
              </a:rPr>
              <a:t>Demand of Mental Health on Local Services</a:t>
            </a:r>
          </a:p>
          <a:p>
            <a:pPr marL="812800" lvl="1" indent="-355600"/>
            <a:r>
              <a:rPr lang="en-GB">
                <a:latin typeface="Bahnschrift"/>
              </a:rPr>
              <a:t>Serious Violence</a:t>
            </a:r>
          </a:p>
          <a:p>
            <a:pPr marL="812800" lvl="1" indent="-355600"/>
            <a:r>
              <a:rPr lang="en-GB">
                <a:latin typeface="Bahnschrift"/>
              </a:rPr>
              <a:t>Domestic Abuse</a:t>
            </a:r>
          </a:p>
          <a:p>
            <a:pPr marL="812800" lvl="1" indent="-355600"/>
            <a:r>
              <a:rPr lang="en-GB">
                <a:latin typeface="Bahnschrift"/>
              </a:rPr>
              <a:t>Effective programmes for domestic abuse perpetrators</a:t>
            </a:r>
          </a:p>
          <a:p>
            <a:pPr marL="812800" lvl="1" indent="-355600"/>
            <a:r>
              <a:rPr lang="en-GB">
                <a:latin typeface="Bahnschrift"/>
              </a:rPr>
              <a:t>Drugs and Alcohol</a:t>
            </a:r>
          </a:p>
        </p:txBody>
      </p:sp>
      <p:pic>
        <p:nvPicPr>
          <p:cNvPr id="11" name="Picture 10">
            <a:extLst>
              <a:ext uri="{FF2B5EF4-FFF2-40B4-BE49-F238E27FC236}">
                <a16:creationId xmlns:a16="http://schemas.microsoft.com/office/drawing/2014/main" id="{4278FB22-1464-3B0A-DB41-3A86B9D3AAD3}"/>
              </a:ext>
            </a:extLst>
          </p:cNvPr>
          <p:cNvPicPr>
            <a:picLocks noChangeAspect="1"/>
          </p:cNvPicPr>
          <p:nvPr/>
        </p:nvPicPr>
        <p:blipFill rotWithShape="1">
          <a:blip r:embed="rId7">
            <a:extLst>
              <a:ext uri="{28A0092B-C50C-407E-A947-70E740481C1C}">
                <a14:useLocalDpi xmlns:a14="http://schemas.microsoft.com/office/drawing/2010/main" val="0"/>
              </a:ext>
            </a:extLst>
          </a:blip>
          <a:srcRect t="1892" b="1892"/>
          <a:stretch/>
        </p:blipFill>
        <p:spPr>
          <a:xfrm rot="435696">
            <a:off x="9522214" y="1564108"/>
            <a:ext cx="2073148" cy="2823038"/>
          </a:xfrm>
          <a:prstGeom prst="rect">
            <a:avLst/>
          </a:prstGeom>
          <a:ln>
            <a:solidFill>
              <a:schemeClr val="bg1">
                <a:lumMod val="75000"/>
              </a:schemeClr>
            </a:solidFill>
          </a:ln>
        </p:spPr>
      </p:pic>
      <p:pic>
        <p:nvPicPr>
          <p:cNvPr id="12" name="Picture 11">
            <a:extLst>
              <a:ext uri="{FF2B5EF4-FFF2-40B4-BE49-F238E27FC236}">
                <a16:creationId xmlns:a16="http://schemas.microsoft.com/office/drawing/2014/main" id="{0AAF77FB-3E31-7B09-1DD5-00705630AAD1}"/>
              </a:ext>
            </a:extLst>
          </p:cNvPr>
          <p:cNvPicPr>
            <a:picLocks noChangeAspect="1"/>
          </p:cNvPicPr>
          <p:nvPr/>
        </p:nvPicPr>
        <p:blipFill>
          <a:blip r:embed="rId8"/>
          <a:stretch>
            <a:fillRect/>
          </a:stretch>
        </p:blipFill>
        <p:spPr>
          <a:xfrm>
            <a:off x="8335502" y="3138192"/>
            <a:ext cx="2033220" cy="2873838"/>
          </a:xfrm>
          <a:prstGeom prst="rect">
            <a:avLst/>
          </a:prstGeom>
          <a:ln>
            <a:solidFill>
              <a:schemeClr val="bg1">
                <a:lumMod val="75000"/>
              </a:schemeClr>
            </a:solidFill>
          </a:ln>
        </p:spPr>
      </p:pic>
      <p:pic>
        <p:nvPicPr>
          <p:cNvPr id="15" name="Picture 14" descr="Text&#10;&#10;Description automatically generated">
            <a:extLst>
              <a:ext uri="{FF2B5EF4-FFF2-40B4-BE49-F238E27FC236}">
                <a16:creationId xmlns:a16="http://schemas.microsoft.com/office/drawing/2014/main" id="{A0031462-3D0F-1D0C-E72B-3646C6B998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42604" y="4936344"/>
            <a:ext cx="4311321" cy="1027001"/>
          </a:xfrm>
          <a:prstGeom prst="rect">
            <a:avLst/>
          </a:prstGeom>
        </p:spPr>
      </p:pic>
      <p:pic>
        <p:nvPicPr>
          <p:cNvPr id="8" name="Recorded Sound">
            <a:hlinkClick r:id="" action="ppaction://media"/>
            <a:extLst>
              <a:ext uri="{FF2B5EF4-FFF2-40B4-BE49-F238E27FC236}">
                <a16:creationId xmlns:a16="http://schemas.microsoft.com/office/drawing/2014/main" id="{D60FFC40-98FB-D9E1-4B22-120B206F40C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2264" y="161925"/>
            <a:ext cx="406400" cy="406400"/>
          </a:xfrm>
          <a:prstGeom prst="rect">
            <a:avLst/>
          </a:prstGeom>
        </p:spPr>
      </p:pic>
    </p:spTree>
    <p:extLst>
      <p:ext uri="{BB962C8B-B14F-4D97-AF65-F5344CB8AC3E}">
        <p14:creationId xmlns:p14="http://schemas.microsoft.com/office/powerpoint/2010/main" val="162845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16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859878"/>
        </a:solidFill>
      </a:spPr>
      <a:bodyPr wrap="square" rtlCol="0">
        <a:spAutoFit/>
      </a:bodyPr>
      <a:lstStyle>
        <a:defPPr marL="285750" indent="-285750" algn="l">
          <a:buFont typeface="Arial" panose="020B0604020202020204" pitchFamily="34" charset="0"/>
          <a:buChar char="•"/>
          <a:defRPr dirty="0">
            <a:solidFill>
              <a:schemeClr val="bg1"/>
            </a:solidFill>
            <a:latin typeface="Bahnschrift"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SharedContentType xmlns="Microsoft.SharePoint.Taxonomy.ContentTypeSync" SourceId="2cecac4d-2ae6-4b11-90e2-d65a676b88c1" ContentTypeId="0x010100EC3406C202E4497181665C11E646D3A3" PreviousValue="false"/>
</file>

<file path=customXml/item3.xml><?xml version="1.0" encoding="utf-8"?>
<p:properties xmlns:p="http://schemas.microsoft.com/office/2006/metadata/properties" xmlns:xsi="http://www.w3.org/2001/XMLSchema-instance" xmlns:pc="http://schemas.microsoft.com/office/infopath/2007/PartnerControls">
  <documentManagement>
    <TaxCatchAll xmlns="03d264b3-6678-4184-8ce6-937aabf157c3" xsi:nil="true"/>
    <cb978c0ac62045eba5090ce2ec6b982e xmlns="03d264b3-6678-4184-8ce6-937aabf157c3">
      <Terms xmlns="http://schemas.microsoft.com/office/infopath/2007/PartnerControls"/>
    </cb978c0ac62045eba5090ce2ec6b982e>
    <_dlc_DocId xmlns="ec352eac-0658-4193-af8b-05b2282984e5">TEAM0-1890473436-674</_dlc_DocId>
    <_dlc_DocIdUrl xmlns="ec352eac-0658-4193-af8b-05b2282984e5">
      <Url>https://hertscc365.sharepoint.com/Sites/intranet-CommunitySafetyPublicHealth/_layouts/15/DocIdRedir.aspx?ID=TEAM0-1890473436-674</Url>
      <Description>TEAM0-1890473436-674</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Plaza Document" ma:contentTypeID="0x010100EC3406C202E4497181665C11E646D3A300ED8B04B55EC2304ABE0AD5C853484043" ma:contentTypeVersion="4" ma:contentTypeDescription="Plaza document base content type" ma:contentTypeScope="" ma:versionID="cff9c26cdd190b6735839cbab9b45764">
  <xsd:schema xmlns:xsd="http://www.w3.org/2001/XMLSchema" xmlns:xs="http://www.w3.org/2001/XMLSchema" xmlns:p="http://schemas.microsoft.com/office/2006/metadata/properties" xmlns:ns2="03d264b3-6678-4184-8ce6-937aabf157c3" xmlns:ns3="ec352eac-0658-4193-af8b-05b2282984e5" targetNamespace="http://schemas.microsoft.com/office/2006/metadata/properties" ma:root="true" ma:fieldsID="653a4a43f4eefbcfee527b989b4b65b6" ns2:_="" ns3:_="">
    <xsd:import namespace="03d264b3-6678-4184-8ce6-937aabf157c3"/>
    <xsd:import namespace="ec352eac-0658-4193-af8b-05b2282984e5"/>
    <xsd:element name="properties">
      <xsd:complexType>
        <xsd:sequence>
          <xsd:element name="documentManagement">
            <xsd:complexType>
              <xsd:all>
                <xsd:element ref="ns2:cb978c0ac62045eba5090ce2ec6b982e" minOccurs="0"/>
                <xsd:element ref="ns2:TaxCatchAll" minOccurs="0"/>
                <xsd:element ref="ns2:TaxCatchAllLabel"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264b3-6678-4184-8ce6-937aabf157c3" elementFormDefault="qualified">
    <xsd:import namespace="http://schemas.microsoft.com/office/2006/documentManagement/types"/>
    <xsd:import namespace="http://schemas.microsoft.com/office/infopath/2007/PartnerControls"/>
    <xsd:element name="cb978c0ac62045eba5090ce2ec6b982e" ma:index="8" nillable="true" ma:taxonomy="true" ma:internalName="cb978c0ac62045eba5090ce2ec6b982e" ma:taxonomyFieldName="PZFileplanreference" ma:displayName="File Plan Reference" ma:readOnly="false" ma:default="" ma:fieldId="{cb978c0a-c620-45eb-a509-0ce2ec6b982e}" ma:sspId="2cecac4d-2ae6-4b11-90e2-d65a676b88c1" ma:termSetId="81cf162c-788c-4cf4-84a1-1df2b6eb5138"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483daa42-8fe6-49f9-bdc0-8ae1e9fd5c98}" ma:internalName="TaxCatchAll" ma:showField="CatchAllData" ma:web="ec352eac-0658-4193-af8b-05b2282984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83daa42-8fe6-49f9-bdc0-8ae1e9fd5c98}" ma:internalName="TaxCatchAllLabel" ma:readOnly="true" ma:showField="CatchAllDataLabel" ma:web="ec352eac-0658-4193-af8b-05b2282984e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c352eac-0658-4193-af8b-05b2282984e5" elementFormDefault="qualified">
    <xsd:import namespace="http://schemas.microsoft.com/office/2006/documentManagement/types"/>
    <xsd:import namespace="http://schemas.microsoft.com/office/infopath/2007/PartnerControls"/>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E38CD0-AFEA-4525-9064-781806A219DA}">
  <ds:schemaRefs>
    <ds:schemaRef ds:uri="http://schemas.microsoft.com/sharepoint/events"/>
  </ds:schemaRefs>
</ds:datastoreItem>
</file>

<file path=customXml/itemProps2.xml><?xml version="1.0" encoding="utf-8"?>
<ds:datastoreItem xmlns:ds="http://schemas.openxmlformats.org/officeDocument/2006/customXml" ds:itemID="{7B89592B-772F-4377-A203-4BC11DCB74A3}">
  <ds:schemaRefs>
    <ds:schemaRef ds:uri="Microsoft.SharePoint.Taxonomy.ContentTypeSync"/>
  </ds:schemaRefs>
</ds:datastoreItem>
</file>

<file path=customXml/itemProps3.xml><?xml version="1.0" encoding="utf-8"?>
<ds:datastoreItem xmlns:ds="http://schemas.openxmlformats.org/officeDocument/2006/customXml" ds:itemID="{438AF042-5B2F-4E2D-A878-0C6C55F25BBB}">
  <ds:schemaRefs>
    <ds:schemaRef ds:uri="http://schemas.microsoft.com/office/2006/documentManagement/types"/>
    <ds:schemaRef ds:uri="03d264b3-6678-4184-8ce6-937aabf157c3"/>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ec352eac-0658-4193-af8b-05b2282984e5"/>
    <ds:schemaRef ds:uri="http://www.w3.org/XML/1998/namespace"/>
  </ds:schemaRefs>
</ds:datastoreItem>
</file>

<file path=customXml/itemProps4.xml><?xml version="1.0" encoding="utf-8"?>
<ds:datastoreItem xmlns:ds="http://schemas.openxmlformats.org/officeDocument/2006/customXml" ds:itemID="{3027B8A0-8664-42FC-AC51-CFE77E18E48E}">
  <ds:schemaRefs>
    <ds:schemaRef ds:uri="03d264b3-6678-4184-8ce6-937aabf157c3"/>
    <ds:schemaRef ds:uri="ec352eac-0658-4193-af8b-05b2282984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DE054AB2-975F-4C38-95C8-956081A6BC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2763</Words>
  <Application>Microsoft Office PowerPoint</Application>
  <PresentationFormat>Widescreen</PresentationFormat>
  <Paragraphs>188</Paragraphs>
  <Slides>12</Slides>
  <Notes>12</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Bahnschrift</vt:lpstr>
      <vt:lpstr>Calibri</vt:lpstr>
      <vt:lpstr>Calibri Light</vt:lpstr>
      <vt:lpstr>1_Office Theme</vt:lpstr>
      <vt:lpstr>Public Health Evidence &amp; Intelligence:  Joint Strategic Needs Assessment (JSNA) Team </vt:lpstr>
      <vt:lpstr>What we are talking about today</vt:lpstr>
      <vt:lpstr>What is the JSNA?</vt:lpstr>
      <vt:lpstr>What do we do – JSNA products</vt:lpstr>
      <vt:lpstr>Collaborative working with stakeholders</vt:lpstr>
      <vt:lpstr>Collaborative working with stakeholders</vt:lpstr>
      <vt:lpstr>JSNA working groups</vt:lpstr>
      <vt:lpstr>Joint working with community safety</vt:lpstr>
      <vt:lpstr>Examples of joint products</vt:lpstr>
      <vt:lpstr>Drugs and alcohol</vt:lpstr>
      <vt:lpstr>Positive outcomes from CCSU joint working</vt:lpstr>
      <vt:lpstr>JSNA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Stephany Villanueva</dc:creator>
  <cp:lastModifiedBy>Stephany Villanueva</cp:lastModifiedBy>
  <cp:revision>2</cp:revision>
  <dcterms:created xsi:type="dcterms:W3CDTF">2023-01-29T05:39:04Z</dcterms:created>
  <dcterms:modified xsi:type="dcterms:W3CDTF">2023-05-11T13:26:34Z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0x010100EC3406C202E4497181665C11E646D3A300ED8B04B55EC2304ABE0AD5C853484043</vt:lpwstr>
  </property>
  <property fmtid="{D5CDD505-2E9C-101B-9397-08002B2CF9AE}" pid="3" name="_dlc_DocIdItemGuid">
    <vt:lpwstr>0d7440de-9d79-42af-8cc0-cd17c8c7e490</vt:lpwstr>
  </property>
  <property fmtid="{D5CDD505-2E9C-101B-9397-08002B2CF9AE}" pid="4" name="PZFileplanreference">
    <vt:lpwstr/>
  </property>
  <property fmtid="{D5CDD505-2E9C-101B-9397-08002B2CF9AE}" pid="5" name="MediaServiceImageTags">
    <vt:lpwstr/>
  </property>
  <property fmtid="{D5CDD505-2E9C-101B-9397-08002B2CF9AE}" pid="6" name="lcf76f155ced4ddcb4097134ff3c332f">
    <vt:lpwstr/>
  </property>
</Properties>
</file>